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3557" autoAdjust="0"/>
  </p:normalViewPr>
  <p:slideViewPr>
    <p:cSldViewPr snapToGrid="0" snapToObjects="1">
      <p:cViewPr>
        <p:scale>
          <a:sx n="70" d="100"/>
          <a:sy n="70" d="100"/>
        </p:scale>
        <p:origin x="708"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85839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689514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5649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4B28B-08E7-A3E5-3C8C-3F47854E9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FA8D3-2FB4-FF5C-5B22-FBCE9F78CD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D24594-F70E-A243-4DEF-B4AA8F990E57}"/>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965A75C1-2253-0652-EA84-8957C955E0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60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0862-5265-D5ED-C624-FE0E649E8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E3261-3CE7-6D39-C5A0-3ACF0AC13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D0708-72E0-6D98-06D1-D2EF17AD013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B667EB1-271F-4940-4AFC-4183D413CB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083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emerkushin/testrepo/blob/main/eda_sql.ipynb" TargetMode="External"/><Relationship Id="rId3" Type="http://schemas.openxmlformats.org/officeDocument/2006/relationships/image" Target="../media/image3.png"/><Relationship Id="rId7" Type="http://schemas.openxmlformats.org/officeDocument/2006/relationships/hyperlink" Target="https://github.com/emerkushin/testrepo/blob/main/edadataviz.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ithub.com/emerkushin/testrepo/blob/main/wrangle.ipynb" TargetMode="External"/><Relationship Id="rId11" Type="http://schemas.openxmlformats.org/officeDocument/2006/relationships/hyperlink" Target="https://github.com/emerkushin/testrepo/blob/main/classification.ipynb" TargetMode="External"/><Relationship Id="rId5" Type="http://schemas.openxmlformats.org/officeDocument/2006/relationships/hyperlink" Target="https://github.com/emerkushin/testrepo/blob/main/webscrap.ipynb" TargetMode="External"/><Relationship Id="rId10" Type="http://schemas.openxmlformats.org/officeDocument/2006/relationships/hyperlink" Target="https://github.com/emerkushin/testrepo/blob/main/lab_dash.py" TargetMode="External"/><Relationship Id="rId4" Type="http://schemas.openxmlformats.org/officeDocument/2006/relationships/hyperlink" Target="https://github.com/emerkushin/testrepo/blob/main/collect.ipynb" TargetMode="External"/><Relationship Id="rId9" Type="http://schemas.openxmlformats.org/officeDocument/2006/relationships/hyperlink" Target="https://github.com/emerkushin/testrepo/blob/main/folium.ipynb"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Evgenii Merkushin</a:t>
            </a:r>
          </a:p>
          <a:p>
            <a:r>
              <a:rPr lang="en-US" dirty="0">
                <a:solidFill>
                  <a:schemeClr val="bg2"/>
                </a:solidFill>
                <a:latin typeface="Abadi" panose="020B0604020104020204" pitchFamily="34" charset="0"/>
                <a:ea typeface="SF Pro" pitchFamily="2" charset="0"/>
                <a:cs typeface="SF Pro" pitchFamily="2" charset="0"/>
              </a:rPr>
              <a:t>01.12.2024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2E2F33BB-364F-5F23-EB00-70B4AB7135E3}"/>
              </a:ext>
            </a:extLst>
          </p:cNvPr>
          <p:cNvSpPr txBox="1">
            <a:spLocks/>
          </p:cNvSpPr>
          <p:nvPr/>
        </p:nvSpPr>
        <p:spPr>
          <a:xfrm>
            <a:off x="855662" y="1450382"/>
            <a:ext cx="10515600" cy="442279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dirty="0">
              <a:cs typeface="Calibri"/>
            </a:endParaRPr>
          </a:p>
        </p:txBody>
      </p:sp>
      <p:sp>
        <p:nvSpPr>
          <p:cNvPr id="3" name="Flowchart: Data 2">
            <a:extLst>
              <a:ext uri="{FF2B5EF4-FFF2-40B4-BE49-F238E27FC236}">
                <a16:creationId xmlns:a16="http://schemas.microsoft.com/office/drawing/2014/main" id="{A5341FA7-4CFA-AC22-FA9A-598138185712}"/>
              </a:ext>
            </a:extLst>
          </p:cNvPr>
          <p:cNvSpPr/>
          <p:nvPr/>
        </p:nvSpPr>
        <p:spPr>
          <a:xfrm>
            <a:off x="930303" y="1518699"/>
            <a:ext cx="3053300" cy="61264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b="0" dirty="0">
              <a:solidFill>
                <a:srgbClr val="3B3B3B"/>
              </a:solidFill>
              <a:effectLst/>
              <a:latin typeface="Consolas" panose="020B0609020204030204" pitchFamily="49" charset="0"/>
            </a:endParaRPr>
          </a:p>
          <a:p>
            <a:pPr algn="ctr">
              <a:lnSpc>
                <a:spcPts val="1425"/>
              </a:lnSpc>
            </a:pPr>
            <a:r>
              <a:rPr lang="en-US" sz="1400" b="0" dirty="0">
                <a:solidFill>
                  <a:srgbClr val="3B3B3B"/>
                </a:solidFill>
                <a:effectLst/>
                <a:latin typeface="Consolas" panose="020B0609020204030204" pitchFamily="49" charset="0"/>
              </a:rPr>
              <a:t>Load Space X dataset</a:t>
            </a:r>
          </a:p>
          <a:p>
            <a:pPr algn="ctr">
              <a:lnSpc>
                <a:spcPts val="1425"/>
              </a:lnSpc>
            </a:pPr>
            <a:endParaRPr lang="en-US" sz="1400" dirty="0">
              <a:solidFill>
                <a:srgbClr val="3B3B3B"/>
              </a:solidFill>
              <a:latin typeface="Consolas" panose="020B0609020204030204" pitchFamily="49" charset="0"/>
            </a:endParaRPr>
          </a:p>
        </p:txBody>
      </p:sp>
      <p:sp>
        <p:nvSpPr>
          <p:cNvPr id="6" name="Rectangle 5">
            <a:extLst>
              <a:ext uri="{FF2B5EF4-FFF2-40B4-BE49-F238E27FC236}">
                <a16:creationId xmlns:a16="http://schemas.microsoft.com/office/drawing/2014/main" id="{E1FACE39-07FC-9C1D-F2B5-C12199D42733}"/>
              </a:ext>
            </a:extLst>
          </p:cNvPr>
          <p:cNvSpPr/>
          <p:nvPr/>
        </p:nvSpPr>
        <p:spPr>
          <a:xfrm>
            <a:off x="4635610" y="1486894"/>
            <a:ext cx="6400800" cy="644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endParaRPr lang="en-US" sz="1400" dirty="0">
              <a:solidFill>
                <a:srgbClr val="3B3B3B"/>
              </a:solidFill>
              <a:latin typeface="Consolas" panose="020B0609020204030204" pitchFamily="49" charset="0"/>
            </a:endParaRPr>
          </a:p>
          <a:p>
            <a:pPr>
              <a:lnSpc>
                <a:spcPts val="1425"/>
              </a:lnSpc>
            </a:pPr>
            <a:r>
              <a:rPr lang="en-US" sz="1400" dirty="0" err="1">
                <a:solidFill>
                  <a:srgbClr val="3B3B3B"/>
                </a:solidFill>
                <a:latin typeface="Consolas" panose="020B0609020204030204" pitchFamily="49" charset="0"/>
              </a:rPr>
              <a:t>df</a:t>
            </a:r>
            <a:r>
              <a:rPr lang="en-US" sz="1400" dirty="0">
                <a:solidFill>
                  <a:srgbClr val="3B3B3B"/>
                </a:solidFill>
                <a:latin typeface="Consolas" panose="020B0609020204030204" pitchFamily="49" charset="0"/>
              </a:rPr>
              <a:t>=</a:t>
            </a:r>
            <a:r>
              <a:rPr lang="en-US" sz="1400" dirty="0" err="1">
                <a:solidFill>
                  <a:srgbClr val="3B3B3B"/>
                </a:solidFill>
                <a:latin typeface="Consolas" panose="020B0609020204030204" pitchFamily="49" charset="0"/>
              </a:rPr>
              <a:t>pd.read_csv</a:t>
            </a:r>
            <a:r>
              <a:rPr lang="en-US" sz="1400" dirty="0">
                <a:solidFill>
                  <a:srgbClr val="3B3B3B"/>
                </a:solidFill>
                <a:latin typeface="Consolas" panose="020B0609020204030204" pitchFamily="49" charset="0"/>
              </a:rPr>
              <a:t>("https://cf-courses-data.s3.us.cloud-object-storage.appdomain.cloud/IBM-DS0321EN-SkillsNetwork/datasets/dataset_part_1.csv")</a:t>
            </a:r>
          </a:p>
          <a:p>
            <a:pPr>
              <a:lnSpc>
                <a:spcPts val="1425"/>
              </a:lnSpc>
            </a:pPr>
            <a:endParaRPr lang="en-US" b="0" dirty="0">
              <a:solidFill>
                <a:srgbClr val="3B3B3B"/>
              </a:solidFill>
              <a:effectLst/>
              <a:latin typeface="Consolas" panose="020B0609020204030204" pitchFamily="49" charset="0"/>
            </a:endParaRPr>
          </a:p>
        </p:txBody>
      </p:sp>
      <p:cxnSp>
        <p:nvCxnSpPr>
          <p:cNvPr id="7" name="Straight Connector 6">
            <a:extLst>
              <a:ext uri="{FF2B5EF4-FFF2-40B4-BE49-F238E27FC236}">
                <a16:creationId xmlns:a16="http://schemas.microsoft.com/office/drawing/2014/main" id="{ECE2E008-9668-6332-1D74-F36C386CB189}"/>
              </a:ext>
            </a:extLst>
          </p:cNvPr>
          <p:cNvCxnSpPr>
            <a:stCxn id="3" idx="5"/>
            <a:endCxn id="6" idx="1"/>
          </p:cNvCxnSpPr>
          <p:nvPr/>
        </p:nvCxnSpPr>
        <p:spPr>
          <a:xfrm flipV="1">
            <a:off x="3678273" y="1809121"/>
            <a:ext cx="957337" cy="15902"/>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A877690-C5AA-4B01-2ACB-C723A29A03AB}"/>
              </a:ext>
            </a:extLst>
          </p:cNvPr>
          <p:cNvSpPr/>
          <p:nvPr/>
        </p:nvSpPr>
        <p:spPr>
          <a:xfrm>
            <a:off x="1009816" y="2409254"/>
            <a:ext cx="3053300" cy="10038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r>
              <a:rPr lang="en-US" sz="1400" dirty="0">
                <a:solidFill>
                  <a:srgbClr val="3B3B3B"/>
                </a:solidFill>
                <a:latin typeface="Consolas" panose="020B0609020204030204" pitchFamily="49" charset="0"/>
              </a:rPr>
              <a:t>Count numbers of categorical independent variables: </a:t>
            </a:r>
          </a:p>
          <a:p>
            <a:pPr algn="ctr">
              <a:lnSpc>
                <a:spcPts val="1425"/>
              </a:lnSpc>
            </a:pPr>
            <a:r>
              <a:rPr lang="en-US" sz="1400" dirty="0">
                <a:solidFill>
                  <a:srgbClr val="3B3B3B"/>
                </a:solidFill>
                <a:latin typeface="Consolas" panose="020B0609020204030204" pitchFamily="49" charset="0"/>
              </a:rPr>
              <a:t>- Launch sites</a:t>
            </a:r>
          </a:p>
          <a:p>
            <a:pPr algn="ctr">
              <a:lnSpc>
                <a:spcPts val="1425"/>
              </a:lnSpc>
            </a:pPr>
            <a:r>
              <a:rPr lang="en-US" sz="1400" dirty="0">
                <a:solidFill>
                  <a:srgbClr val="3B3B3B"/>
                </a:solidFill>
                <a:latin typeface="Consolas" panose="020B0609020204030204" pitchFamily="49" charset="0"/>
              </a:rPr>
              <a:t>- Orbits</a:t>
            </a:r>
          </a:p>
          <a:p>
            <a:pPr algn="ctr">
              <a:lnSpc>
                <a:spcPts val="1425"/>
              </a:lnSpc>
            </a:pPr>
            <a:r>
              <a:rPr lang="en-US" sz="1400" dirty="0">
                <a:solidFill>
                  <a:srgbClr val="3B3B3B"/>
                </a:solidFill>
                <a:latin typeface="Consolas" panose="020B0609020204030204" pitchFamily="49" charset="0"/>
              </a:rPr>
              <a:t>- Landing outcomes</a:t>
            </a:r>
          </a:p>
        </p:txBody>
      </p:sp>
      <p:sp>
        <p:nvSpPr>
          <p:cNvPr id="10" name="Rectangle 9">
            <a:extLst>
              <a:ext uri="{FF2B5EF4-FFF2-40B4-BE49-F238E27FC236}">
                <a16:creationId xmlns:a16="http://schemas.microsoft.com/office/drawing/2014/main" id="{7644D33D-07D4-CEC3-CEA1-591F85E0A00B}"/>
              </a:ext>
            </a:extLst>
          </p:cNvPr>
          <p:cNvSpPr/>
          <p:nvPr/>
        </p:nvSpPr>
        <p:spPr>
          <a:xfrm>
            <a:off x="4635610" y="2393352"/>
            <a:ext cx="6400800" cy="1019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endParaRPr lang="en-US" sz="1400" b="0" dirty="0">
              <a:solidFill>
                <a:srgbClr val="001080"/>
              </a:solidFill>
              <a:effectLst/>
              <a:latin typeface="Consolas" panose="020B0609020204030204" pitchFamily="49" charset="0"/>
            </a:endParaRPr>
          </a:p>
          <a:p>
            <a:pPr>
              <a:lnSpc>
                <a:spcPts val="1425"/>
              </a:lnSpc>
            </a:pPr>
            <a:endParaRPr lang="en-US" sz="1400" dirty="0">
              <a:solidFill>
                <a:srgbClr val="001080"/>
              </a:solidFill>
              <a:latin typeface="Consolas" panose="020B0609020204030204" pitchFamily="49" charset="0"/>
            </a:endParaRPr>
          </a:p>
          <a:p>
            <a:pPr>
              <a:lnSpc>
                <a:spcPts val="1425"/>
              </a:lnSpc>
            </a:pPr>
            <a:endParaRPr lang="en-US" sz="1400" b="0" dirty="0">
              <a:solidFill>
                <a:srgbClr val="001080"/>
              </a:solidFill>
              <a:effectLst/>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dirty="0" err="1">
                <a:solidFill>
                  <a:srgbClr val="3B3B3B"/>
                </a:solidFill>
                <a:latin typeface="Consolas" panose="020B0609020204030204" pitchFamily="49" charset="0"/>
              </a:rPr>
              <a:t>df</a:t>
            </a:r>
            <a:r>
              <a:rPr lang="en-US" sz="1400" dirty="0">
                <a:solidFill>
                  <a:srgbClr val="3B3B3B"/>
                </a:solidFill>
                <a:latin typeface="Consolas" panose="020B0609020204030204" pitchFamily="49" charset="0"/>
              </a:rPr>
              <a:t>['</a:t>
            </a:r>
            <a:r>
              <a:rPr lang="en-US" sz="1400" dirty="0" err="1">
                <a:solidFill>
                  <a:srgbClr val="3B3B3B"/>
                </a:solidFill>
                <a:latin typeface="Consolas" panose="020B0609020204030204" pitchFamily="49" charset="0"/>
              </a:rPr>
              <a:t>LaunchSite</a:t>
            </a:r>
            <a:r>
              <a:rPr lang="en-US" sz="1400" dirty="0">
                <a:solidFill>
                  <a:srgbClr val="3B3B3B"/>
                </a:solidFill>
                <a:latin typeface="Consolas" panose="020B0609020204030204" pitchFamily="49" charset="0"/>
              </a:rPr>
              <a:t>'].</a:t>
            </a:r>
            <a:r>
              <a:rPr lang="en-US" sz="1400" dirty="0" err="1">
                <a:solidFill>
                  <a:srgbClr val="3B3B3B"/>
                </a:solidFill>
                <a:latin typeface="Consolas" panose="020B0609020204030204" pitchFamily="49" charset="0"/>
              </a:rPr>
              <a:t>value_counts</a:t>
            </a:r>
            <a:r>
              <a:rPr lang="en-US" sz="1400" dirty="0">
                <a:solidFill>
                  <a:srgbClr val="3B3B3B"/>
                </a:solidFill>
                <a:latin typeface="Consolas" panose="020B0609020204030204" pitchFamily="49" charset="0"/>
              </a:rPr>
              <a:t>()</a:t>
            </a: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dirty="0" err="1">
                <a:solidFill>
                  <a:srgbClr val="3B3B3B"/>
                </a:solidFill>
                <a:latin typeface="Consolas" panose="020B0609020204030204" pitchFamily="49" charset="0"/>
              </a:rPr>
              <a:t>df</a:t>
            </a:r>
            <a:r>
              <a:rPr lang="en-US" sz="1400" dirty="0">
                <a:solidFill>
                  <a:srgbClr val="3B3B3B"/>
                </a:solidFill>
                <a:latin typeface="Consolas" panose="020B0609020204030204" pitchFamily="49" charset="0"/>
              </a:rPr>
              <a:t>['Orbit'].</a:t>
            </a:r>
            <a:r>
              <a:rPr lang="en-US" sz="1400" dirty="0" err="1">
                <a:solidFill>
                  <a:srgbClr val="3B3B3B"/>
                </a:solidFill>
                <a:latin typeface="Consolas" panose="020B0609020204030204" pitchFamily="49" charset="0"/>
              </a:rPr>
              <a:t>value_counts</a:t>
            </a:r>
            <a:r>
              <a:rPr lang="en-US" sz="1400" dirty="0">
                <a:solidFill>
                  <a:srgbClr val="3B3B3B"/>
                </a:solidFill>
                <a:latin typeface="Consolas" panose="020B0609020204030204" pitchFamily="49" charset="0"/>
              </a:rPr>
              <a:t>()</a:t>
            </a: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dirty="0" err="1">
                <a:solidFill>
                  <a:srgbClr val="3B3B3B"/>
                </a:solidFill>
                <a:latin typeface="Consolas" panose="020B0609020204030204" pitchFamily="49" charset="0"/>
              </a:rPr>
              <a:t>landing_outcomes</a:t>
            </a:r>
            <a:r>
              <a:rPr lang="en-US" sz="1400" dirty="0">
                <a:solidFill>
                  <a:srgbClr val="3B3B3B"/>
                </a:solidFill>
                <a:latin typeface="Consolas" panose="020B0609020204030204" pitchFamily="49" charset="0"/>
              </a:rPr>
              <a:t> = </a:t>
            </a:r>
            <a:r>
              <a:rPr lang="en-US" sz="1400" dirty="0" err="1">
                <a:solidFill>
                  <a:srgbClr val="3B3B3B"/>
                </a:solidFill>
                <a:latin typeface="Consolas" panose="020B0609020204030204" pitchFamily="49" charset="0"/>
              </a:rPr>
              <a:t>df</a:t>
            </a:r>
            <a:r>
              <a:rPr lang="en-US" sz="1400" dirty="0">
                <a:solidFill>
                  <a:srgbClr val="3B3B3B"/>
                </a:solidFill>
                <a:latin typeface="Consolas" panose="020B0609020204030204" pitchFamily="49" charset="0"/>
              </a:rPr>
              <a:t>['Outcome'].</a:t>
            </a:r>
            <a:r>
              <a:rPr lang="en-US" sz="1400" dirty="0" err="1">
                <a:solidFill>
                  <a:srgbClr val="3B3B3B"/>
                </a:solidFill>
                <a:latin typeface="Consolas" panose="020B0609020204030204" pitchFamily="49" charset="0"/>
              </a:rPr>
              <a:t>value_counts</a:t>
            </a:r>
            <a:r>
              <a:rPr lang="en-US" sz="1400" dirty="0">
                <a:solidFill>
                  <a:srgbClr val="3B3B3B"/>
                </a:solidFill>
                <a:latin typeface="Consolas" panose="020B0609020204030204" pitchFamily="49" charset="0"/>
              </a:rPr>
              <a:t>()</a:t>
            </a:r>
          </a:p>
          <a:p>
            <a:pPr>
              <a:lnSpc>
                <a:spcPts val="1425"/>
              </a:lnSpc>
            </a:pPr>
            <a:endParaRPr lang="en-US" sz="1400" b="0" dirty="0">
              <a:solidFill>
                <a:srgbClr val="3B3B3B"/>
              </a:solidFill>
              <a:effectLst/>
              <a:latin typeface="Consolas" panose="020B0609020204030204" pitchFamily="49" charset="0"/>
            </a:endParaRPr>
          </a:p>
          <a:p>
            <a:pPr>
              <a:lnSpc>
                <a:spcPts val="1425"/>
              </a:lnSpc>
            </a:pPr>
            <a:endParaRPr lang="en-US" sz="1400" b="0" dirty="0">
              <a:solidFill>
                <a:srgbClr val="3B3B3B"/>
              </a:solidFill>
              <a:effectLst/>
              <a:latin typeface="Consolas" panose="020B0609020204030204" pitchFamily="49" charset="0"/>
            </a:endParaRPr>
          </a:p>
          <a:p>
            <a:pPr>
              <a:lnSpc>
                <a:spcPts val="1425"/>
              </a:lnSpc>
            </a:pPr>
            <a:endParaRPr lang="en-US" sz="1400" b="0" dirty="0">
              <a:solidFill>
                <a:srgbClr val="3B3B3B"/>
              </a:solidFill>
              <a:effectLst/>
              <a:latin typeface="Consolas" panose="020B0609020204030204" pitchFamily="49" charset="0"/>
            </a:endParaRPr>
          </a:p>
          <a:p>
            <a:pPr>
              <a:lnSpc>
                <a:spcPts val="1425"/>
              </a:lnSpc>
            </a:pPr>
            <a:endParaRPr lang="en-US" sz="1400" b="0" dirty="0">
              <a:solidFill>
                <a:srgbClr val="3B3B3B"/>
              </a:solidFill>
              <a:effectLst/>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p:txBody>
      </p:sp>
      <p:cxnSp>
        <p:nvCxnSpPr>
          <p:cNvPr id="11" name="Straight Connector 10">
            <a:extLst>
              <a:ext uri="{FF2B5EF4-FFF2-40B4-BE49-F238E27FC236}">
                <a16:creationId xmlns:a16="http://schemas.microsoft.com/office/drawing/2014/main" id="{3E3DB99F-8A2D-753C-CA7D-963112E5256D}"/>
              </a:ext>
            </a:extLst>
          </p:cNvPr>
          <p:cNvCxnSpPr>
            <a:cxnSpLocks/>
            <a:stCxn id="9" idx="3"/>
            <a:endCxn id="10" idx="1"/>
          </p:cNvCxnSpPr>
          <p:nvPr/>
        </p:nvCxnSpPr>
        <p:spPr>
          <a:xfrm flipV="1">
            <a:off x="4063116" y="2903225"/>
            <a:ext cx="572494" cy="7951"/>
          </a:xfrm>
          <a:prstGeom prst="line">
            <a:avLst/>
          </a:prstGeom>
        </p:spPr>
        <p:style>
          <a:lnRef idx="1">
            <a:schemeClr val="accent1"/>
          </a:lnRef>
          <a:fillRef idx="0">
            <a:schemeClr val="accent1"/>
          </a:fillRef>
          <a:effectRef idx="0">
            <a:schemeClr val="accent1"/>
          </a:effectRef>
          <a:fontRef idx="minor">
            <a:schemeClr val="tx1"/>
          </a:fontRef>
        </p:style>
      </p:cxnSp>
      <p:sp>
        <p:nvSpPr>
          <p:cNvPr id="18" name="Flowchart: Data 17">
            <a:extLst>
              <a:ext uri="{FF2B5EF4-FFF2-40B4-BE49-F238E27FC236}">
                <a16:creationId xmlns:a16="http://schemas.microsoft.com/office/drawing/2014/main" id="{37E8BE7A-757D-0C79-D035-92DEEBB34A78}"/>
              </a:ext>
            </a:extLst>
          </p:cNvPr>
          <p:cNvSpPr/>
          <p:nvPr/>
        </p:nvSpPr>
        <p:spPr>
          <a:xfrm>
            <a:off x="930303" y="5104878"/>
            <a:ext cx="3053300" cy="61264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r>
              <a:rPr lang="en-US" sz="1400" dirty="0">
                <a:solidFill>
                  <a:srgbClr val="3B3B3B"/>
                </a:solidFill>
                <a:latin typeface="Consolas" panose="020B0609020204030204" pitchFamily="49" charset="0"/>
              </a:rPr>
              <a:t>Export collected data set to CSV</a:t>
            </a:r>
            <a:endParaRPr lang="en-US" sz="1400" b="0" dirty="0">
              <a:solidFill>
                <a:srgbClr val="3B3B3B"/>
              </a:solidFill>
              <a:effectLst/>
              <a:latin typeface="Consolas" panose="020B0609020204030204" pitchFamily="49" charset="0"/>
            </a:endParaRPr>
          </a:p>
        </p:txBody>
      </p:sp>
      <p:sp>
        <p:nvSpPr>
          <p:cNvPr id="19" name="Rectangle 18">
            <a:extLst>
              <a:ext uri="{FF2B5EF4-FFF2-40B4-BE49-F238E27FC236}">
                <a16:creationId xmlns:a16="http://schemas.microsoft.com/office/drawing/2014/main" id="{319ABB3C-0E2B-8B1B-16AD-9B378BB96DD2}"/>
              </a:ext>
            </a:extLst>
          </p:cNvPr>
          <p:cNvSpPr/>
          <p:nvPr/>
        </p:nvSpPr>
        <p:spPr>
          <a:xfrm>
            <a:off x="4635610" y="5088975"/>
            <a:ext cx="6400800" cy="644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r>
              <a:rPr lang="en-US" sz="1400" dirty="0" err="1">
                <a:solidFill>
                  <a:srgbClr val="3B3B3B"/>
                </a:solidFill>
                <a:latin typeface="Consolas" panose="020B0609020204030204" pitchFamily="49" charset="0"/>
              </a:rPr>
              <a:t>df.to_csv</a:t>
            </a:r>
            <a:r>
              <a:rPr lang="en-US" sz="1400" dirty="0">
                <a:solidFill>
                  <a:srgbClr val="3B3B3B"/>
                </a:solidFill>
                <a:latin typeface="Consolas" panose="020B0609020204030204" pitchFamily="49" charset="0"/>
              </a:rPr>
              <a:t>("dataset_part_2.csv", index=False)</a:t>
            </a:r>
          </a:p>
        </p:txBody>
      </p:sp>
      <p:cxnSp>
        <p:nvCxnSpPr>
          <p:cNvPr id="20" name="Straight Connector 19">
            <a:extLst>
              <a:ext uri="{FF2B5EF4-FFF2-40B4-BE49-F238E27FC236}">
                <a16:creationId xmlns:a16="http://schemas.microsoft.com/office/drawing/2014/main" id="{0072C4BC-0720-3545-E3EB-52D4D4B5915C}"/>
              </a:ext>
            </a:extLst>
          </p:cNvPr>
          <p:cNvCxnSpPr>
            <a:cxnSpLocks/>
            <a:stCxn id="18" idx="5"/>
            <a:endCxn id="19" idx="1"/>
          </p:cNvCxnSpPr>
          <p:nvPr/>
        </p:nvCxnSpPr>
        <p:spPr>
          <a:xfrm>
            <a:off x="3678273" y="5411202"/>
            <a:ext cx="957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D2CA82-4429-1510-F20A-174A88B73012}"/>
              </a:ext>
            </a:extLst>
          </p:cNvPr>
          <p:cNvCxnSpPr>
            <a:cxnSpLocks/>
            <a:endCxn id="9" idx="0"/>
          </p:cNvCxnSpPr>
          <p:nvPr/>
        </p:nvCxnSpPr>
        <p:spPr>
          <a:xfrm>
            <a:off x="2536466" y="2131347"/>
            <a:ext cx="0" cy="277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7DC39EF-6218-8E5B-D4C8-D670BD4B4348}"/>
              </a:ext>
            </a:extLst>
          </p:cNvPr>
          <p:cNvSpPr/>
          <p:nvPr/>
        </p:nvSpPr>
        <p:spPr>
          <a:xfrm>
            <a:off x="1009816" y="3698956"/>
            <a:ext cx="3053300" cy="10038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r>
              <a:rPr lang="en-US" sz="1400" dirty="0">
                <a:solidFill>
                  <a:srgbClr val="3B3B3B"/>
                </a:solidFill>
                <a:latin typeface="Consolas" panose="020B0609020204030204" pitchFamily="49" charset="0"/>
              </a:rPr>
              <a:t>Create a landing outcome label from Outcome column</a:t>
            </a:r>
          </a:p>
        </p:txBody>
      </p:sp>
      <p:sp>
        <p:nvSpPr>
          <p:cNvPr id="31" name="Rectangle 30">
            <a:extLst>
              <a:ext uri="{FF2B5EF4-FFF2-40B4-BE49-F238E27FC236}">
                <a16:creationId xmlns:a16="http://schemas.microsoft.com/office/drawing/2014/main" id="{DDFAC993-4328-70FD-0284-FC8F45C96E2A}"/>
              </a:ext>
            </a:extLst>
          </p:cNvPr>
          <p:cNvSpPr/>
          <p:nvPr/>
        </p:nvSpPr>
        <p:spPr>
          <a:xfrm>
            <a:off x="4635610" y="3619578"/>
            <a:ext cx="6400800" cy="115512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endParaRPr lang="en-US" sz="1400" b="0" dirty="0">
              <a:solidFill>
                <a:srgbClr val="001080"/>
              </a:solidFill>
              <a:effectLst/>
              <a:latin typeface="Consolas" panose="020B0609020204030204" pitchFamily="49" charset="0"/>
            </a:endParaRPr>
          </a:p>
          <a:p>
            <a:pPr>
              <a:lnSpc>
                <a:spcPts val="1425"/>
              </a:lnSpc>
            </a:pPr>
            <a:endParaRPr lang="en-US" sz="1400" dirty="0">
              <a:solidFill>
                <a:srgbClr val="001080"/>
              </a:solidFill>
              <a:latin typeface="Consolas" panose="020B0609020204030204" pitchFamily="49" charset="0"/>
            </a:endParaRPr>
          </a:p>
          <a:p>
            <a:pPr>
              <a:lnSpc>
                <a:spcPts val="1425"/>
              </a:lnSpc>
            </a:pPr>
            <a:endParaRPr lang="en-US" sz="1400" b="0" dirty="0">
              <a:solidFill>
                <a:srgbClr val="001080"/>
              </a:solidFill>
              <a:effectLst/>
              <a:latin typeface="Consolas" panose="020B0609020204030204" pitchFamily="49" charset="0"/>
            </a:endParaRPr>
          </a:p>
          <a:p>
            <a:pPr>
              <a:lnSpc>
                <a:spcPts val="1425"/>
              </a:lnSpc>
            </a:pPr>
            <a:r>
              <a:rPr lang="en-US" sz="1400" dirty="0">
                <a:solidFill>
                  <a:srgbClr val="3B3B3B"/>
                </a:solidFill>
                <a:latin typeface="Consolas" panose="020B0609020204030204" pitchFamily="49" charset="0"/>
              </a:rPr>
              <a:t>for outcome in landing:</a:t>
            </a:r>
          </a:p>
          <a:p>
            <a:pPr>
              <a:lnSpc>
                <a:spcPts val="1425"/>
              </a:lnSpc>
            </a:pPr>
            <a:r>
              <a:rPr lang="en-US" sz="1400" dirty="0">
                <a:solidFill>
                  <a:srgbClr val="3B3B3B"/>
                </a:solidFill>
                <a:latin typeface="Consolas" panose="020B0609020204030204" pitchFamily="49" charset="0"/>
              </a:rPr>
              <a:t>    if (outcome in </a:t>
            </a:r>
            <a:r>
              <a:rPr lang="en-US" sz="1400" dirty="0" err="1">
                <a:solidFill>
                  <a:srgbClr val="3B3B3B"/>
                </a:solidFill>
                <a:latin typeface="Consolas" panose="020B0609020204030204" pitchFamily="49" charset="0"/>
              </a:rPr>
              <a:t>bad_outcomes</a:t>
            </a:r>
            <a:r>
              <a:rPr lang="en-US" sz="1400" dirty="0">
                <a:solidFill>
                  <a:srgbClr val="3B3B3B"/>
                </a:solidFill>
                <a:latin typeface="Consolas" panose="020B0609020204030204" pitchFamily="49" charset="0"/>
              </a:rPr>
              <a:t>):</a:t>
            </a:r>
          </a:p>
          <a:p>
            <a:pPr>
              <a:lnSpc>
                <a:spcPts val="1425"/>
              </a:lnSpc>
            </a:pPr>
            <a:r>
              <a:rPr lang="en-US" sz="1400" dirty="0">
                <a:solidFill>
                  <a:srgbClr val="3B3B3B"/>
                </a:solidFill>
                <a:latin typeface="Consolas" panose="020B0609020204030204" pitchFamily="49" charset="0"/>
              </a:rPr>
              <a:t>        x = 0</a:t>
            </a:r>
          </a:p>
          <a:p>
            <a:pPr>
              <a:lnSpc>
                <a:spcPts val="1425"/>
              </a:lnSpc>
            </a:pPr>
            <a:r>
              <a:rPr lang="en-US" sz="1400" dirty="0">
                <a:solidFill>
                  <a:srgbClr val="3B3B3B"/>
                </a:solidFill>
                <a:latin typeface="Consolas" panose="020B0609020204030204" pitchFamily="49" charset="0"/>
              </a:rPr>
              <a:t>    else:</a:t>
            </a:r>
          </a:p>
          <a:p>
            <a:pPr>
              <a:lnSpc>
                <a:spcPts val="1425"/>
              </a:lnSpc>
            </a:pPr>
            <a:r>
              <a:rPr lang="en-US" sz="1400" dirty="0">
                <a:solidFill>
                  <a:srgbClr val="3B3B3B"/>
                </a:solidFill>
                <a:latin typeface="Consolas" panose="020B0609020204030204" pitchFamily="49" charset="0"/>
              </a:rPr>
              <a:t>        x = 1</a:t>
            </a:r>
          </a:p>
          <a:p>
            <a:pPr>
              <a:lnSpc>
                <a:spcPts val="1425"/>
              </a:lnSpc>
            </a:pPr>
            <a:r>
              <a:rPr lang="en-US" sz="1400" dirty="0">
                <a:solidFill>
                  <a:srgbClr val="3B3B3B"/>
                </a:solidFill>
                <a:latin typeface="Consolas" panose="020B0609020204030204" pitchFamily="49" charset="0"/>
              </a:rPr>
              <a:t>    </a:t>
            </a:r>
            <a:r>
              <a:rPr lang="en-US" sz="1400" dirty="0" err="1">
                <a:solidFill>
                  <a:srgbClr val="3B3B3B"/>
                </a:solidFill>
                <a:latin typeface="Consolas" panose="020B0609020204030204" pitchFamily="49" charset="0"/>
              </a:rPr>
              <a:t>landing_class.append</a:t>
            </a:r>
            <a:r>
              <a:rPr lang="en-US" sz="1400" dirty="0">
                <a:solidFill>
                  <a:srgbClr val="3B3B3B"/>
                </a:solidFill>
                <a:latin typeface="Consolas" panose="020B0609020204030204" pitchFamily="49" charset="0"/>
              </a:rPr>
              <a:t>(x)</a:t>
            </a:r>
          </a:p>
          <a:p>
            <a:pPr>
              <a:lnSpc>
                <a:spcPts val="1425"/>
              </a:lnSpc>
            </a:pPr>
            <a:endParaRPr lang="en-US" sz="1400" b="0" dirty="0">
              <a:solidFill>
                <a:srgbClr val="3B3B3B"/>
              </a:solidFill>
              <a:effectLst/>
              <a:latin typeface="Consolas" panose="020B0609020204030204" pitchFamily="49" charset="0"/>
            </a:endParaRPr>
          </a:p>
          <a:p>
            <a:pPr>
              <a:lnSpc>
                <a:spcPts val="1425"/>
              </a:lnSpc>
            </a:pPr>
            <a:endParaRPr lang="en-US" sz="1400" b="0" dirty="0">
              <a:solidFill>
                <a:srgbClr val="3B3B3B"/>
              </a:solidFill>
              <a:effectLst/>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p:txBody>
      </p:sp>
      <p:cxnSp>
        <p:nvCxnSpPr>
          <p:cNvPr id="32" name="Straight Connector 31">
            <a:extLst>
              <a:ext uri="{FF2B5EF4-FFF2-40B4-BE49-F238E27FC236}">
                <a16:creationId xmlns:a16="http://schemas.microsoft.com/office/drawing/2014/main" id="{06FF307F-F287-E708-BD70-53AA85AF19CD}"/>
              </a:ext>
            </a:extLst>
          </p:cNvPr>
          <p:cNvCxnSpPr>
            <a:cxnSpLocks/>
            <a:stCxn id="30" idx="3"/>
            <a:endCxn id="31" idx="1"/>
          </p:cNvCxnSpPr>
          <p:nvPr/>
        </p:nvCxnSpPr>
        <p:spPr>
          <a:xfrm flipV="1">
            <a:off x="4063116" y="4197139"/>
            <a:ext cx="572494" cy="37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84FA89-561F-6FD2-57C0-7F7C6E0A4C54}"/>
              </a:ext>
            </a:extLst>
          </p:cNvPr>
          <p:cNvCxnSpPr>
            <a:stCxn id="9" idx="2"/>
            <a:endCxn id="30" idx="0"/>
          </p:cNvCxnSpPr>
          <p:nvPr/>
        </p:nvCxnSpPr>
        <p:spPr>
          <a:xfrm>
            <a:off x="2536466" y="3413098"/>
            <a:ext cx="0" cy="285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26B659-F4AF-B31F-BC7F-DDF18378E42E}"/>
              </a:ext>
            </a:extLst>
          </p:cNvPr>
          <p:cNvCxnSpPr>
            <a:stCxn id="30" idx="2"/>
          </p:cNvCxnSpPr>
          <p:nvPr/>
        </p:nvCxnSpPr>
        <p:spPr>
          <a:xfrm>
            <a:off x="2536466" y="4702800"/>
            <a:ext cx="0" cy="402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0AEE5BC-E518-5B06-226D-5421099A101A}"/>
              </a:ext>
            </a:extLst>
          </p:cNvPr>
          <p:cNvSpPr txBox="1"/>
          <p:nvPr/>
        </p:nvSpPr>
        <p:spPr>
          <a:xfrm>
            <a:off x="855662" y="6279278"/>
            <a:ext cx="8077852" cy="646331"/>
          </a:xfrm>
          <a:prstGeom prst="rect">
            <a:avLst/>
          </a:prstGeom>
          <a:noFill/>
        </p:spPr>
        <p:txBody>
          <a:bodyPr wrap="none" rtlCol="0">
            <a:spAutoFit/>
          </a:bodyPr>
          <a:lstStyle/>
          <a:p>
            <a:r>
              <a:rPr lang="en-US" sz="1800" dirty="0">
                <a:solidFill>
                  <a:schemeClr val="accent3">
                    <a:lumMod val="25000"/>
                  </a:schemeClr>
                </a:solidFill>
                <a:latin typeface="Abadi" panose="020B0604020104020204" pitchFamily="34" charset="0"/>
              </a:rPr>
              <a:t>GitHub URL: https://github.com/emerkushin/testrepo/blob/main/wrangle.ipynb</a:t>
            </a:r>
          </a:p>
          <a:p>
            <a:endParaRPr lang="ru-RU"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3451"/>
            <a:ext cx="9745589" cy="4351338"/>
          </a:xfrm>
          <a:prstGeom prst="rect">
            <a:avLst/>
          </a:prstGeom>
        </p:spPr>
        <p:txBody>
          <a:bodyPr lIns="91440" tIns="45720" rIns="91440" bIns="45720" anchor="t"/>
          <a:lstStyle/>
          <a:p>
            <a:pPr>
              <a:buFontTx/>
              <a:buChar char="-"/>
            </a:pPr>
            <a:r>
              <a:rPr lang="en-US" sz="1600" b="0" dirty="0">
                <a:solidFill>
                  <a:srgbClr val="3B3B3B"/>
                </a:solidFill>
                <a:effectLst/>
                <a:latin typeface="Consolas" panose="020B0609020204030204" pitchFamily="49" charset="0"/>
              </a:rPr>
              <a:t>Visualize the relationship between Flight Number and Launch Site</a:t>
            </a:r>
          </a:p>
          <a:p>
            <a:pPr>
              <a:buFontTx/>
              <a:buChar char="-"/>
            </a:pPr>
            <a:r>
              <a:rPr lang="en-US" sz="1600" dirty="0">
                <a:solidFill>
                  <a:srgbClr val="3B3B3B"/>
                </a:solidFill>
                <a:latin typeface="Consolas" panose="020B0609020204030204" pitchFamily="49" charset="0"/>
              </a:rPr>
              <a:t>Visualize the relationship between Payload Mass and Launch Site</a:t>
            </a:r>
          </a:p>
          <a:p>
            <a:pPr>
              <a:buFontTx/>
              <a:buChar char="-"/>
            </a:pPr>
            <a:r>
              <a:rPr lang="en-US" sz="1600" dirty="0">
                <a:solidFill>
                  <a:srgbClr val="3B3B3B"/>
                </a:solidFill>
                <a:latin typeface="Consolas" panose="020B0609020204030204" pitchFamily="49" charset="0"/>
              </a:rPr>
              <a:t>Visualize the relationship between success rate of each orbit type</a:t>
            </a:r>
          </a:p>
          <a:p>
            <a:pPr>
              <a:buFontTx/>
              <a:buChar char="-"/>
            </a:pPr>
            <a:r>
              <a:rPr lang="en-US" sz="1600" dirty="0">
                <a:solidFill>
                  <a:srgbClr val="3B3B3B"/>
                </a:solidFill>
                <a:latin typeface="Consolas" panose="020B0609020204030204" pitchFamily="49" charset="0"/>
              </a:rPr>
              <a:t>Visualize the relationship between </a:t>
            </a:r>
            <a:r>
              <a:rPr lang="en-US" sz="1600" dirty="0" err="1">
                <a:solidFill>
                  <a:srgbClr val="3B3B3B"/>
                </a:solidFill>
                <a:latin typeface="Consolas" panose="020B0609020204030204" pitchFamily="49" charset="0"/>
              </a:rPr>
              <a:t>FlightNumber</a:t>
            </a:r>
            <a:r>
              <a:rPr lang="en-US" sz="1600" dirty="0">
                <a:solidFill>
                  <a:srgbClr val="3B3B3B"/>
                </a:solidFill>
                <a:latin typeface="Consolas" panose="020B0609020204030204" pitchFamily="49" charset="0"/>
              </a:rPr>
              <a:t> and Orbit type</a:t>
            </a:r>
          </a:p>
          <a:p>
            <a:pPr>
              <a:buFontTx/>
              <a:buChar char="-"/>
            </a:pPr>
            <a:r>
              <a:rPr lang="en-US" sz="1600" dirty="0">
                <a:solidFill>
                  <a:srgbClr val="3B3B3B"/>
                </a:solidFill>
                <a:latin typeface="Consolas" panose="020B0609020204030204" pitchFamily="49" charset="0"/>
              </a:rPr>
              <a:t>Visualize the relationship between Payload Mass and Orbit type</a:t>
            </a:r>
          </a:p>
          <a:p>
            <a:pPr>
              <a:buFontTx/>
              <a:buChar char="-"/>
            </a:pPr>
            <a:r>
              <a:rPr lang="en-US" sz="1600" dirty="0">
                <a:solidFill>
                  <a:srgbClr val="3B3B3B"/>
                </a:solidFill>
                <a:latin typeface="Consolas" panose="020B0609020204030204" pitchFamily="49" charset="0"/>
              </a:rPr>
              <a:t>Visualize the launch success yearly trend</a:t>
            </a:r>
          </a:p>
          <a:p>
            <a:pPr>
              <a:buFontTx/>
              <a:buChar char="-"/>
            </a:pPr>
            <a:endParaRPr lang="en-US" sz="1600" dirty="0">
              <a:solidFill>
                <a:srgbClr val="3B3B3B"/>
              </a:solidFill>
              <a:latin typeface="Consolas" panose="020B0609020204030204" pitchFamily="49" charset="0"/>
            </a:endParaRPr>
          </a:p>
          <a:p>
            <a:pPr marL="0" indent="0">
              <a:buNone/>
            </a:pPr>
            <a:endParaRPr lang="en-US" sz="1600" dirty="0">
              <a:solidFill>
                <a:srgbClr val="3B3B3B"/>
              </a:solidFill>
              <a:latin typeface="Consolas" panose="020B0609020204030204" pitchFamily="49" charset="0"/>
            </a:endParaRPr>
          </a:p>
          <a:p>
            <a:pPr>
              <a:buFontTx/>
              <a:buChar char="-"/>
            </a:pPr>
            <a:endParaRPr lang="en-US" sz="1600" dirty="0">
              <a:solidFill>
                <a:srgbClr val="3B3B3B"/>
              </a:solidFill>
              <a:latin typeface="Consolas" panose="020B0609020204030204" pitchFamily="49" charset="0"/>
            </a:endParaRPr>
          </a:p>
          <a:p>
            <a:pPr>
              <a:buFontTx/>
              <a:buChar char="-"/>
            </a:pPr>
            <a:endParaRPr lang="en-US" sz="1600" dirty="0">
              <a:solidFill>
                <a:srgbClr val="3B3B3B"/>
              </a:solidFill>
              <a:latin typeface="Consolas" panose="020B0609020204030204" pitchFamily="49" charset="0"/>
            </a:endParaRPr>
          </a:p>
          <a:p>
            <a:pPr>
              <a:buFontTx/>
              <a:buChar char="-"/>
            </a:pPr>
            <a:endParaRPr lang="en-US" sz="1600" dirty="0">
              <a:solidFill>
                <a:srgbClr val="3B3B3B"/>
              </a:solidFill>
              <a:latin typeface="Consolas" panose="020B0609020204030204" pitchFamily="49" charset="0"/>
            </a:endParaRPr>
          </a:p>
          <a:p>
            <a:pPr>
              <a:buFontTx/>
              <a:buChar char="-"/>
            </a:pPr>
            <a:endParaRPr lang="en-US" sz="1600" dirty="0">
              <a:solidFill>
                <a:srgbClr val="3B3B3B"/>
              </a:solidFill>
              <a:latin typeface="Consolas" panose="020B0609020204030204" pitchFamily="49" charset="0"/>
            </a:endParaRPr>
          </a:p>
          <a:p>
            <a:pPr>
              <a:buFontTx/>
              <a:buChar char="-"/>
            </a:pPr>
            <a:endParaRPr lang="en-US" sz="1600" b="0" dirty="0">
              <a:solidFill>
                <a:srgbClr val="3B3B3B"/>
              </a:solidFill>
              <a:effectLst/>
              <a:latin typeface="Consolas" panose="020B0609020204030204" pitchFamily="49" charset="0"/>
            </a:endParaRPr>
          </a:p>
          <a:p>
            <a:pPr>
              <a:buFontTx/>
              <a:buChar char="-"/>
            </a:pPr>
            <a:endParaRPr lang="en-US" sz="1600" b="0" dirty="0">
              <a:solidFill>
                <a:srgbClr val="3B3B3B"/>
              </a:solidFill>
              <a:effectLst/>
              <a:latin typeface="Consolas" panose="020B0609020204030204" pitchFamily="49" charset="0"/>
            </a:endParaRPr>
          </a:p>
          <a:p>
            <a:pPr marL="0" indent="0">
              <a:buNone/>
            </a:pPr>
            <a:endParaRPr lang="en-US" sz="1600" dirty="0">
              <a:solidFill>
                <a:srgbClr val="3B3B3B"/>
              </a:solidFill>
              <a:latin typeface="Consolas" panose="020B0609020204030204" pitchFamily="49" charset="0"/>
            </a:endParaRPr>
          </a:p>
          <a:p>
            <a:pPr marL="0" indent="0">
              <a:buNone/>
            </a:pPr>
            <a:endParaRPr lang="en-US" sz="1600" b="0" dirty="0">
              <a:solidFill>
                <a:srgbClr val="3B3B3B"/>
              </a:solidFill>
              <a:effectLst/>
              <a:latin typeface="Consolas" panose="020B0609020204030204" pitchFamily="49" charset="0"/>
            </a:endParaRPr>
          </a:p>
          <a:p>
            <a:pPr marL="0" indent="0">
              <a:buNone/>
            </a:pPr>
            <a:endParaRPr lang="en-US" sz="1600" dirty="0">
              <a:solidFill>
                <a:srgbClr val="3B3B3B"/>
              </a:solidFill>
              <a:latin typeface="Consolas" panose="020B0609020204030204" pitchFamily="49" charset="0"/>
            </a:endParaRPr>
          </a:p>
          <a:p>
            <a:pPr marL="0" indent="0">
              <a:buNone/>
            </a:pPr>
            <a:endParaRPr lang="en-US" sz="1600" b="0" dirty="0">
              <a:solidFill>
                <a:srgbClr val="3B3B3B"/>
              </a:solidFill>
              <a:effectLst/>
              <a:latin typeface="Consolas" panose="020B0609020204030204" pitchFamily="49" charset="0"/>
            </a:endParaRPr>
          </a:p>
          <a:p>
            <a:pPr marL="0" indent="0">
              <a:buNone/>
            </a:pPr>
            <a:endParaRPr lang="en-US" sz="1600" dirty="0">
              <a:solidFill>
                <a:srgbClr val="3B3B3B"/>
              </a:solidFill>
              <a:latin typeface="Consolas" panose="020B0609020204030204" pitchFamily="49" charset="0"/>
            </a:endParaRPr>
          </a:p>
          <a:p>
            <a:pPr marL="0" indent="0">
              <a:buNone/>
            </a:pPr>
            <a:endParaRPr lang="en-US" sz="1600" b="0" dirty="0">
              <a:solidFill>
                <a:srgbClr val="3B3B3B"/>
              </a:solidFill>
              <a:effectLst/>
              <a:latin typeface="Consolas" panose="020B0609020204030204" pitchFamily="49" charset="0"/>
            </a:endParaRPr>
          </a:p>
          <a:p>
            <a:pPr marL="0" indent="0">
              <a:buNone/>
            </a:pPr>
            <a:endParaRPr lang="en-US" sz="1600" dirty="0">
              <a:solidFill>
                <a:srgbClr val="3B3B3B"/>
              </a:solidFill>
              <a:latin typeface="Consolas" panose="020B0609020204030204" pitchFamily="49" charset="0"/>
            </a:endParaRPr>
          </a:p>
          <a:p>
            <a:pPr marL="0" indent="0">
              <a:buNone/>
            </a:pPr>
            <a:endParaRPr lang="en-US" sz="1600" b="0" dirty="0">
              <a:solidFill>
                <a:srgbClr val="3B3B3B"/>
              </a:solidFill>
              <a:effectLst/>
              <a:latin typeface="Consolas" panose="020B0609020204030204" pitchFamily="49" charset="0"/>
            </a:endParaRPr>
          </a:p>
          <a:p>
            <a:pPr marL="0" indent="0">
              <a:buNone/>
            </a:pPr>
            <a:endParaRPr lang="en-US" sz="1600" dirty="0">
              <a:solidFill>
                <a:srgbClr val="3B3B3B"/>
              </a:solidFill>
              <a:latin typeface="Consolas" panose="020B0609020204030204" pitchFamily="49"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Box 7">
            <a:extLst>
              <a:ext uri="{FF2B5EF4-FFF2-40B4-BE49-F238E27FC236}">
                <a16:creationId xmlns:a16="http://schemas.microsoft.com/office/drawing/2014/main" id="{AD29C93E-92F9-FEBE-B7B7-91F78379B020}"/>
              </a:ext>
            </a:extLst>
          </p:cNvPr>
          <p:cNvSpPr txBox="1"/>
          <p:nvPr/>
        </p:nvSpPr>
        <p:spPr>
          <a:xfrm>
            <a:off x="959029" y="5770676"/>
            <a:ext cx="8329524" cy="646331"/>
          </a:xfrm>
          <a:prstGeom prst="rect">
            <a:avLst/>
          </a:prstGeom>
          <a:noFill/>
        </p:spPr>
        <p:txBody>
          <a:bodyPr wrap="none" rtlCol="0">
            <a:spAutoFit/>
          </a:bodyPr>
          <a:lstStyle/>
          <a:p>
            <a:r>
              <a:rPr lang="en-US" sz="1800" dirty="0">
                <a:solidFill>
                  <a:schemeClr val="accent3">
                    <a:lumMod val="25000"/>
                  </a:schemeClr>
                </a:solidFill>
                <a:latin typeface="Abadi" panose="020B0604020104020204" pitchFamily="34" charset="0"/>
              </a:rPr>
              <a:t>GitHub URL: https://github.com/emerkushin/testrepo/blob/main/edadataviz.ipynb</a:t>
            </a:r>
          </a:p>
          <a:p>
            <a:endParaRPr lang="ru-RU"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571" y="1472620"/>
            <a:ext cx="9745589" cy="4351338"/>
          </a:xfrm>
          <a:prstGeom prst="rect">
            <a:avLst/>
          </a:prstGeom>
        </p:spPr>
        <p:txBody>
          <a:bodyPr lIns="91440" tIns="45720" rIns="91440" bIns="45720" anchor="t"/>
          <a:lstStyle/>
          <a:p>
            <a:r>
              <a:rPr lang="en-US" sz="1600" dirty="0">
                <a:solidFill>
                  <a:srgbClr val="3B3B3B"/>
                </a:solidFill>
                <a:latin typeface="Consolas" panose="020B0609020204030204" pitchFamily="49" charset="0"/>
              </a:rPr>
              <a:t>Display the names of the unique launch sites  in the space mission</a:t>
            </a:r>
          </a:p>
          <a:p>
            <a:pPr>
              <a:lnSpc>
                <a:spcPts val="1425"/>
              </a:lnSpc>
            </a:pPr>
            <a:r>
              <a:rPr lang="en-US" sz="1600" dirty="0">
                <a:solidFill>
                  <a:srgbClr val="3B3B3B"/>
                </a:solidFill>
                <a:latin typeface="Consolas" panose="020B0609020204030204" pitchFamily="49" charset="0"/>
              </a:rPr>
              <a:t>Display 5 records where launch sites begin with the string 'CCA'</a:t>
            </a:r>
          </a:p>
          <a:p>
            <a:pPr>
              <a:lnSpc>
                <a:spcPts val="1425"/>
              </a:lnSpc>
            </a:pPr>
            <a:r>
              <a:rPr lang="en-US" sz="1600" dirty="0">
                <a:solidFill>
                  <a:srgbClr val="3B3B3B"/>
                </a:solidFill>
                <a:latin typeface="Consolas" panose="020B0609020204030204" pitchFamily="49" charset="0"/>
              </a:rPr>
              <a:t>Display the total payload mass carried by boosters launched by NASA (CRS)</a:t>
            </a:r>
          </a:p>
          <a:p>
            <a:pPr>
              <a:lnSpc>
                <a:spcPts val="1425"/>
              </a:lnSpc>
            </a:pPr>
            <a:r>
              <a:rPr lang="en-US" sz="1600" dirty="0">
                <a:solidFill>
                  <a:srgbClr val="3B3B3B"/>
                </a:solidFill>
                <a:latin typeface="Consolas" panose="020B0609020204030204" pitchFamily="49" charset="0"/>
              </a:rPr>
              <a:t>Display average payload mass carried by booster version F9 v1.1</a:t>
            </a:r>
          </a:p>
          <a:p>
            <a:pPr>
              <a:lnSpc>
                <a:spcPts val="1425"/>
              </a:lnSpc>
            </a:pPr>
            <a:r>
              <a:rPr lang="en-US" sz="1600" dirty="0">
                <a:solidFill>
                  <a:srgbClr val="3B3B3B"/>
                </a:solidFill>
                <a:latin typeface="Consolas" panose="020B0609020204030204" pitchFamily="49" charset="0"/>
              </a:rPr>
              <a:t>List the date when the first </a:t>
            </a:r>
            <a:r>
              <a:rPr lang="en-US" sz="1600" dirty="0" err="1">
                <a:solidFill>
                  <a:srgbClr val="3B3B3B"/>
                </a:solidFill>
                <a:latin typeface="Consolas" panose="020B0609020204030204" pitchFamily="49" charset="0"/>
              </a:rPr>
              <a:t>succesful</a:t>
            </a:r>
            <a:r>
              <a:rPr lang="en-US" sz="1600" dirty="0">
                <a:solidFill>
                  <a:srgbClr val="3B3B3B"/>
                </a:solidFill>
                <a:latin typeface="Consolas" panose="020B0609020204030204" pitchFamily="49" charset="0"/>
              </a:rPr>
              <a:t> landing outcome in ground pad was </a:t>
            </a:r>
            <a:r>
              <a:rPr lang="en-US" sz="1600" dirty="0" err="1">
                <a:solidFill>
                  <a:srgbClr val="3B3B3B"/>
                </a:solidFill>
                <a:latin typeface="Consolas" panose="020B0609020204030204" pitchFamily="49" charset="0"/>
              </a:rPr>
              <a:t>acheived</a:t>
            </a:r>
            <a:endParaRPr lang="en-US" sz="1600" dirty="0">
              <a:solidFill>
                <a:srgbClr val="3B3B3B"/>
              </a:solidFill>
              <a:latin typeface="Consolas" panose="020B0609020204030204" pitchFamily="49" charset="0"/>
            </a:endParaRPr>
          </a:p>
          <a:p>
            <a:r>
              <a:rPr lang="en-US" sz="1600" dirty="0">
                <a:solidFill>
                  <a:srgbClr val="3B3B3B"/>
                </a:solidFill>
                <a:latin typeface="Consolas" panose="020B0609020204030204" pitchFamily="49" charset="0"/>
              </a:rPr>
              <a:t>List the names of the boosters which have success in drone ship and have payload mass greater than 4000 but less than 6000</a:t>
            </a:r>
          </a:p>
          <a:p>
            <a:pPr>
              <a:lnSpc>
                <a:spcPts val="1425"/>
              </a:lnSpc>
            </a:pPr>
            <a:r>
              <a:rPr lang="en-US" sz="1600" dirty="0">
                <a:solidFill>
                  <a:srgbClr val="3B3B3B"/>
                </a:solidFill>
                <a:latin typeface="Consolas" panose="020B0609020204030204" pitchFamily="49" charset="0"/>
              </a:rPr>
              <a:t>List the total number of successful and failure mission outcomes</a:t>
            </a:r>
          </a:p>
          <a:p>
            <a:pPr>
              <a:lnSpc>
                <a:spcPts val="1425"/>
              </a:lnSpc>
            </a:pPr>
            <a:r>
              <a:rPr lang="en-US" sz="1600" dirty="0">
                <a:solidFill>
                  <a:srgbClr val="3B3B3B"/>
                </a:solidFill>
                <a:latin typeface="Consolas" panose="020B0609020204030204" pitchFamily="49" charset="0"/>
              </a:rPr>
              <a:t>List the names of the </a:t>
            </a:r>
            <a:r>
              <a:rPr lang="en-US" sz="1600" dirty="0" err="1">
                <a:solidFill>
                  <a:srgbClr val="3B3B3B"/>
                </a:solidFill>
                <a:latin typeface="Consolas" panose="020B0609020204030204" pitchFamily="49" charset="0"/>
              </a:rPr>
              <a:t>booster_versions</a:t>
            </a:r>
            <a:r>
              <a:rPr lang="en-US" sz="1600" dirty="0">
                <a:solidFill>
                  <a:srgbClr val="3B3B3B"/>
                </a:solidFill>
                <a:latin typeface="Consolas" panose="020B0609020204030204" pitchFamily="49" charset="0"/>
              </a:rPr>
              <a:t> which have carried the maximum payload mass. Use a subquery</a:t>
            </a:r>
          </a:p>
          <a:p>
            <a:r>
              <a:rPr lang="en-US" sz="1600" dirty="0">
                <a:solidFill>
                  <a:srgbClr val="3B3B3B"/>
                </a:solidFill>
                <a:latin typeface="Consolas" panose="020B0609020204030204" pitchFamily="49" charset="0"/>
              </a:rPr>
              <a:t>List the records which will display the month names, failure </a:t>
            </a:r>
            <a:r>
              <a:rPr lang="en-US" sz="1600" dirty="0" err="1">
                <a:solidFill>
                  <a:srgbClr val="3B3B3B"/>
                </a:solidFill>
                <a:latin typeface="Consolas" panose="020B0609020204030204" pitchFamily="49" charset="0"/>
              </a:rPr>
              <a:t>landing_outcomes</a:t>
            </a:r>
            <a:r>
              <a:rPr lang="en-US" sz="1600" dirty="0">
                <a:solidFill>
                  <a:srgbClr val="3B3B3B"/>
                </a:solidFill>
                <a:latin typeface="Consolas" panose="020B0609020204030204" pitchFamily="49" charset="0"/>
              </a:rPr>
              <a:t> in drone ship ,booster versions, </a:t>
            </a:r>
            <a:r>
              <a:rPr lang="en-US" sz="1600" dirty="0" err="1">
                <a:solidFill>
                  <a:srgbClr val="3B3B3B"/>
                </a:solidFill>
                <a:latin typeface="Consolas" panose="020B0609020204030204" pitchFamily="49" charset="0"/>
              </a:rPr>
              <a:t>launch_site</a:t>
            </a:r>
            <a:r>
              <a:rPr lang="en-US" sz="1600" dirty="0">
                <a:solidFill>
                  <a:srgbClr val="3B3B3B"/>
                </a:solidFill>
                <a:latin typeface="Consolas" panose="020B0609020204030204" pitchFamily="49" charset="0"/>
              </a:rPr>
              <a:t> for the months in year 2015</a:t>
            </a:r>
          </a:p>
          <a:p>
            <a:pPr>
              <a:lnSpc>
                <a:spcPts val="1425"/>
              </a:lnSpc>
            </a:pPr>
            <a:r>
              <a:rPr lang="en-US" sz="1600" dirty="0">
                <a:solidFill>
                  <a:srgbClr val="3B3B3B"/>
                </a:solidFill>
                <a:latin typeface="Consolas" panose="020B0609020204030204" pitchFamily="49" charset="0"/>
              </a:rPr>
              <a:t>Rank the count of landing outcomes (such as Failure (drone ship) or Success (ground pad)) between the date 2010-06-04 and 2017-03-20, in descending order</a:t>
            </a:r>
          </a:p>
          <a:p>
            <a:pPr marL="0" indent="0">
              <a:lnSpc>
                <a:spcPts val="1425"/>
              </a:lnSpc>
              <a:buNone/>
            </a:pPr>
            <a:endParaRPr lang="en-US" sz="1100" b="0" dirty="0">
              <a:solidFill>
                <a:srgbClr val="3B3B3B"/>
              </a:solidFill>
              <a:effectLst/>
              <a:latin typeface="Consolas" panose="020B0609020204030204" pitchFamily="49" charset="0"/>
            </a:endParaRPr>
          </a:p>
          <a:p>
            <a:pPr marL="0" indent="0">
              <a:lnSpc>
                <a:spcPts val="1425"/>
              </a:lnSpc>
              <a:buNone/>
            </a:pPr>
            <a:endParaRPr lang="en-US" sz="1600" dirty="0">
              <a:solidFill>
                <a:srgbClr val="3B3B3B"/>
              </a:solidFill>
              <a:latin typeface="Consolas" panose="020B0609020204030204" pitchFamily="49" charset="0"/>
            </a:endParaRPr>
          </a:p>
          <a:p>
            <a:pPr marL="0" indent="0">
              <a:lnSpc>
                <a:spcPts val="1425"/>
              </a:lnSpc>
              <a:buNone/>
            </a:pPr>
            <a:endParaRPr lang="en-US" sz="1100" b="0" dirty="0">
              <a:solidFill>
                <a:srgbClr val="3B3B3B"/>
              </a:solidFill>
              <a:effectLst/>
              <a:latin typeface="Consolas" panose="020B0609020204030204" pitchFamily="49" charset="0"/>
            </a:endParaRPr>
          </a:p>
          <a:p>
            <a:pPr marL="0" indent="0">
              <a:buNone/>
            </a:pPr>
            <a:endParaRPr lang="en-US" sz="1600" dirty="0">
              <a:solidFill>
                <a:srgbClr val="3B3B3B"/>
              </a:solidFill>
              <a:latin typeface="Consolas" panose="020B0609020204030204" pitchFamily="49"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D4CF36A1-7D91-C3ED-F17F-B6D33B9F2934}"/>
              </a:ext>
            </a:extLst>
          </p:cNvPr>
          <p:cNvSpPr txBox="1"/>
          <p:nvPr/>
        </p:nvSpPr>
        <p:spPr>
          <a:xfrm>
            <a:off x="959029" y="5770676"/>
            <a:ext cx="7906332" cy="646331"/>
          </a:xfrm>
          <a:prstGeom prst="rect">
            <a:avLst/>
          </a:prstGeom>
          <a:noFill/>
        </p:spPr>
        <p:txBody>
          <a:bodyPr wrap="none" rtlCol="0">
            <a:spAutoFit/>
          </a:bodyPr>
          <a:lstStyle/>
          <a:p>
            <a:r>
              <a:rPr lang="en-US" sz="1800" dirty="0">
                <a:solidFill>
                  <a:schemeClr val="accent3">
                    <a:lumMod val="25000"/>
                  </a:schemeClr>
                </a:solidFill>
                <a:latin typeface="Abadi" panose="020B0604020104020204" pitchFamily="34" charset="0"/>
              </a:rPr>
              <a:t>GitHub URL: https://github.com/emerkushin/testrepo/blob/main/eda_sql.ipynb</a:t>
            </a:r>
          </a:p>
          <a:p>
            <a:endParaRPr lang="ru-RU"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0000" lnSpcReduction="20000"/>
          </a:bodyPr>
          <a:lstStyle/>
          <a:p>
            <a:pPr marL="0" indent="0">
              <a:lnSpc>
                <a:spcPct val="100000"/>
              </a:lnSpc>
              <a:spcBef>
                <a:spcPts val="1400"/>
              </a:spcBef>
              <a:buNone/>
            </a:pPr>
            <a:r>
              <a:rPr lang="en-US" sz="3500" dirty="0">
                <a:solidFill>
                  <a:schemeClr val="accent3">
                    <a:lumMod val="25000"/>
                  </a:schemeClr>
                </a:solidFill>
                <a:latin typeface="Abadi" panose="020B0604020104020204" pitchFamily="34" charset="0"/>
              </a:rPr>
              <a:t>The following map objects were created and added to a folium map:</a:t>
            </a:r>
          </a:p>
          <a:p>
            <a:pPr>
              <a:lnSpc>
                <a:spcPct val="100000"/>
              </a:lnSpc>
              <a:spcBef>
                <a:spcPts val="1400"/>
              </a:spcBef>
            </a:pPr>
            <a:r>
              <a:rPr lang="en-US" sz="2900" dirty="0">
                <a:solidFill>
                  <a:srgbClr val="3B3B3B"/>
                </a:solidFill>
                <a:latin typeface="Consolas" panose="020B0609020204030204" pitchFamily="49" charset="0"/>
              </a:rPr>
              <a:t>`</a:t>
            </a:r>
            <a:r>
              <a:rPr lang="en-US" sz="2900" dirty="0" err="1">
                <a:solidFill>
                  <a:srgbClr val="3B3B3B"/>
                </a:solidFill>
                <a:latin typeface="Consolas" panose="020B0609020204030204" pitchFamily="49" charset="0"/>
              </a:rPr>
              <a:t>folium.Circle</a:t>
            </a:r>
            <a:r>
              <a:rPr lang="en-US" sz="2900" dirty="0">
                <a:solidFill>
                  <a:srgbClr val="3B3B3B"/>
                </a:solidFill>
                <a:latin typeface="Consolas" panose="020B0609020204030204" pitchFamily="49" charset="0"/>
              </a:rPr>
              <a:t>` to add a highlighted circle area with a text label on a specific coordinate</a:t>
            </a:r>
          </a:p>
          <a:p>
            <a:pPr>
              <a:lnSpc>
                <a:spcPct val="100000"/>
              </a:lnSpc>
              <a:spcBef>
                <a:spcPts val="1400"/>
              </a:spcBef>
            </a:pPr>
            <a:r>
              <a:rPr lang="en-US" sz="2900" dirty="0">
                <a:solidFill>
                  <a:srgbClr val="3B3B3B"/>
                </a:solidFill>
                <a:latin typeface="Consolas" panose="020B0609020204030204" pitchFamily="49" charset="0"/>
              </a:rPr>
              <a:t>`</a:t>
            </a:r>
            <a:r>
              <a:rPr lang="en-US" sz="2900" dirty="0" err="1">
                <a:solidFill>
                  <a:srgbClr val="3B3B3B"/>
                </a:solidFill>
                <a:latin typeface="Consolas" panose="020B0609020204030204" pitchFamily="49" charset="0"/>
              </a:rPr>
              <a:t>folium.Marker</a:t>
            </a:r>
            <a:r>
              <a:rPr lang="en-US" sz="2900" dirty="0">
                <a:solidFill>
                  <a:srgbClr val="3B3B3B"/>
                </a:solidFill>
                <a:latin typeface="Consolas" panose="020B0609020204030204" pitchFamily="49" charset="0"/>
              </a:rPr>
              <a:t>` to mark launch sites</a:t>
            </a:r>
          </a:p>
          <a:p>
            <a:pPr>
              <a:lnSpc>
                <a:spcPct val="100000"/>
              </a:lnSpc>
              <a:spcBef>
                <a:spcPts val="1400"/>
              </a:spcBef>
            </a:pPr>
            <a:r>
              <a:rPr lang="en-US" sz="2900" dirty="0">
                <a:solidFill>
                  <a:srgbClr val="3B3B3B"/>
                </a:solidFill>
                <a:latin typeface="Consolas" panose="020B0609020204030204" pitchFamily="49" charset="0"/>
              </a:rPr>
              <a:t>`</a:t>
            </a:r>
            <a:r>
              <a:rPr lang="en-US" sz="2900" dirty="0" err="1">
                <a:solidFill>
                  <a:srgbClr val="3B3B3B"/>
                </a:solidFill>
                <a:latin typeface="Consolas" panose="020B0609020204030204" pitchFamily="49" charset="0"/>
              </a:rPr>
              <a:t>MarkerCluster</a:t>
            </a:r>
            <a:r>
              <a:rPr lang="en-US" sz="2900" dirty="0">
                <a:solidFill>
                  <a:srgbClr val="3B3B3B"/>
                </a:solidFill>
                <a:latin typeface="Consolas" panose="020B0609020204030204" pitchFamily="49" charset="0"/>
              </a:rPr>
              <a:t>` to mark the success/failed launches for each site on the map</a:t>
            </a:r>
          </a:p>
          <a:p>
            <a:pPr>
              <a:lnSpc>
                <a:spcPct val="100000"/>
              </a:lnSpc>
              <a:spcBef>
                <a:spcPts val="1400"/>
              </a:spcBef>
            </a:pPr>
            <a:r>
              <a:rPr lang="en-US" sz="3000" dirty="0">
                <a:solidFill>
                  <a:srgbClr val="3B3B3B"/>
                </a:solidFill>
                <a:latin typeface="Consolas" panose="020B0609020204030204" pitchFamily="49" charset="0"/>
              </a:rPr>
              <a:t>`</a:t>
            </a:r>
            <a:r>
              <a:rPr lang="en-US" sz="3000" dirty="0" err="1">
                <a:solidFill>
                  <a:srgbClr val="3B3B3B"/>
                </a:solidFill>
                <a:latin typeface="Consolas" panose="020B0609020204030204" pitchFamily="49" charset="0"/>
              </a:rPr>
              <a:t>MousePosition</a:t>
            </a:r>
            <a:r>
              <a:rPr lang="en-US" sz="3000" dirty="0">
                <a:solidFill>
                  <a:srgbClr val="3B3B3B"/>
                </a:solidFill>
                <a:latin typeface="Consolas" panose="020B0609020204030204" pitchFamily="49" charset="0"/>
              </a:rPr>
              <a:t>` on the map to </a:t>
            </a:r>
            <a:r>
              <a:rPr lang="en-US" sz="2900" dirty="0">
                <a:solidFill>
                  <a:srgbClr val="3B3B3B"/>
                </a:solidFill>
                <a:latin typeface="Consolas" panose="020B0609020204030204" pitchFamily="49" charset="0"/>
              </a:rPr>
              <a:t>get coordinate for a mouse over a point on the map</a:t>
            </a:r>
          </a:p>
          <a:p>
            <a:pPr>
              <a:lnSpc>
                <a:spcPct val="100000"/>
              </a:lnSpc>
              <a:spcBef>
                <a:spcPts val="1400"/>
              </a:spcBef>
            </a:pPr>
            <a:r>
              <a:rPr lang="en-US" sz="3000" dirty="0">
                <a:solidFill>
                  <a:srgbClr val="3B3B3B"/>
                </a:solidFill>
                <a:latin typeface="Consolas" panose="020B0609020204030204" pitchFamily="49" charset="0"/>
              </a:rPr>
              <a:t>`</a:t>
            </a:r>
            <a:r>
              <a:rPr lang="en-US" sz="3000" dirty="0" err="1">
                <a:solidFill>
                  <a:srgbClr val="3B3B3B"/>
                </a:solidFill>
                <a:latin typeface="Consolas" panose="020B0609020204030204" pitchFamily="49" charset="0"/>
              </a:rPr>
              <a:t>folium.PolyLine</a:t>
            </a:r>
            <a:r>
              <a:rPr lang="en-US" sz="3000" dirty="0">
                <a:solidFill>
                  <a:srgbClr val="3B3B3B"/>
                </a:solidFill>
                <a:latin typeface="Consolas" panose="020B0609020204030204" pitchFamily="49" charset="0"/>
              </a:rPr>
              <a:t>` to indicate the distance between a launch site to the selected coastline point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https://github.com/emerkushin/testrepo/blob/main/folium.ipynb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586350"/>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plots/graphs and interactions were  added to a dashboard:</a:t>
            </a:r>
          </a:p>
          <a:p>
            <a:pPr>
              <a:lnSpc>
                <a:spcPct val="80000"/>
              </a:lnSpc>
              <a:spcBef>
                <a:spcPts val="1400"/>
              </a:spcBef>
            </a:pPr>
            <a:r>
              <a:rPr lang="en-US" sz="1800" dirty="0">
                <a:solidFill>
                  <a:srgbClr val="3B3B3B"/>
                </a:solidFill>
                <a:latin typeface="Consolas" panose="020B0609020204030204" pitchFamily="49" charset="0"/>
              </a:rPr>
              <a:t>a pie chart to show the total successful launches count for all sites</a:t>
            </a:r>
          </a:p>
          <a:p>
            <a:pPr>
              <a:lnSpc>
                <a:spcPct val="80000"/>
              </a:lnSpc>
              <a:spcBef>
                <a:spcPts val="1400"/>
              </a:spcBef>
            </a:pPr>
            <a:r>
              <a:rPr lang="en-US" sz="1800" dirty="0">
                <a:solidFill>
                  <a:srgbClr val="3B3B3B"/>
                </a:solidFill>
                <a:latin typeface="Consolas" panose="020B0609020204030204" pitchFamily="49" charset="0"/>
              </a:rPr>
              <a:t>pie charts to display the Success vs. Failed counts for the specific launch site</a:t>
            </a:r>
          </a:p>
          <a:p>
            <a:pPr>
              <a:lnSpc>
                <a:spcPct val="80000"/>
              </a:lnSpc>
              <a:spcBef>
                <a:spcPts val="1400"/>
              </a:spcBef>
            </a:pPr>
            <a:r>
              <a:rPr lang="en-US" sz="1800" dirty="0">
                <a:solidFill>
                  <a:srgbClr val="3B3B3B"/>
                </a:solidFill>
                <a:latin typeface="Consolas" panose="020B0609020204030204" pitchFamily="49" charset="0"/>
              </a:rPr>
              <a:t>a slider to select payload range</a:t>
            </a:r>
          </a:p>
          <a:p>
            <a:pPr>
              <a:lnSpc>
                <a:spcPct val="80000"/>
              </a:lnSpc>
              <a:spcBef>
                <a:spcPts val="1400"/>
              </a:spcBef>
            </a:pPr>
            <a:r>
              <a:rPr lang="en-US" sz="1800" dirty="0">
                <a:solidFill>
                  <a:srgbClr val="3B3B3B"/>
                </a:solidFill>
                <a:latin typeface="Consolas" panose="020B0609020204030204" pitchFamily="49" charset="0"/>
              </a:rPr>
              <a:t>scatter charts to show the correlation between payload and launch success for the specific launch site</a:t>
            </a:r>
          </a:p>
          <a:p>
            <a:pPr marL="0" indent="0">
              <a:buNone/>
            </a:pPr>
            <a:endParaRPr lang="en-US" b="0" dirty="0">
              <a:solidFill>
                <a:srgbClr val="3B3B3B"/>
              </a:solidFill>
              <a:effectLst/>
              <a:latin typeface="Consolas" panose="020B0609020204030204" pitchFamily="49" charset="0"/>
            </a:endParaRPr>
          </a:p>
          <a:p>
            <a:pPr marL="0" indent="0">
              <a:lnSpc>
                <a:spcPct val="80000"/>
              </a:lnSpc>
              <a:spcBef>
                <a:spcPts val="1400"/>
              </a:spcBef>
              <a:buNone/>
            </a:pPr>
            <a:r>
              <a:rPr lang="en-US" sz="1500" dirty="0">
                <a:solidFill>
                  <a:schemeClr val="accent3">
                    <a:lumMod val="25000"/>
                  </a:schemeClr>
                </a:solidFill>
                <a:latin typeface="Abadi" panose="020B0604020104020204" pitchFamily="34" charset="0"/>
              </a:rPr>
              <a:t>GitHub URL: https://github.com/emerkushin/testrepo/blob/main/lab_dash.py</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Slide Number Placeholder 5">
            <a:extLst>
              <a:ext uri="{FF2B5EF4-FFF2-40B4-BE49-F238E27FC236}">
                <a16:creationId xmlns:a16="http://schemas.microsoft.com/office/drawing/2014/main" id="{FB508CB0-2076-4D7D-64FD-8BDB18D63C9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15</a:t>
            </a:fld>
            <a:endParaRPr lang="en-US"/>
          </a:p>
        </p:txBody>
      </p:sp>
      <p:sp>
        <p:nvSpPr>
          <p:cNvPr id="6" name="Content Placeholder 4">
            <a:extLst>
              <a:ext uri="{FF2B5EF4-FFF2-40B4-BE49-F238E27FC236}">
                <a16:creationId xmlns:a16="http://schemas.microsoft.com/office/drawing/2014/main" id="{40F7EE41-66CF-ABA0-AE27-0C63CD9B45DD}"/>
              </a:ext>
            </a:extLst>
          </p:cNvPr>
          <p:cNvSpPr txBox="1">
            <a:spLocks/>
          </p:cNvSpPr>
          <p:nvPr/>
        </p:nvSpPr>
        <p:spPr>
          <a:xfrm>
            <a:off x="855662" y="1792288"/>
            <a:ext cx="10515600" cy="482319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dirty="0">
              <a:cs typeface="Calibri"/>
            </a:endParaRPr>
          </a:p>
        </p:txBody>
      </p:sp>
      <p:sp>
        <p:nvSpPr>
          <p:cNvPr id="8" name="Rectangle 7">
            <a:extLst>
              <a:ext uri="{FF2B5EF4-FFF2-40B4-BE49-F238E27FC236}">
                <a16:creationId xmlns:a16="http://schemas.microsoft.com/office/drawing/2014/main" id="{CBD8DAB7-1161-41AB-38FD-920ACDADD053}"/>
              </a:ext>
            </a:extLst>
          </p:cNvPr>
          <p:cNvSpPr/>
          <p:nvPr/>
        </p:nvSpPr>
        <p:spPr>
          <a:xfrm>
            <a:off x="4635610" y="1812898"/>
            <a:ext cx="6400800" cy="6863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dirty="0">
                <a:solidFill>
                  <a:srgbClr val="3B3B3B"/>
                </a:solidFill>
                <a:latin typeface="Consolas" panose="020B0609020204030204" pitchFamily="49" charset="0"/>
              </a:rPr>
              <a:t>Y = data['Class'].</a:t>
            </a:r>
            <a:r>
              <a:rPr lang="en-US" sz="1400" dirty="0" err="1">
                <a:solidFill>
                  <a:srgbClr val="3B3B3B"/>
                </a:solidFill>
                <a:latin typeface="Consolas" panose="020B0609020204030204" pitchFamily="49" charset="0"/>
              </a:rPr>
              <a:t>to_numpy</a:t>
            </a:r>
            <a:r>
              <a:rPr lang="en-US" sz="1400" dirty="0">
                <a:solidFill>
                  <a:srgbClr val="3B3B3B"/>
                </a:solidFill>
                <a:latin typeface="Consolas" panose="020B0609020204030204" pitchFamily="49" charset="0"/>
              </a:rPr>
              <a:t>()</a:t>
            </a:r>
          </a:p>
          <a:p>
            <a:pPr>
              <a:lnSpc>
                <a:spcPts val="1425"/>
              </a:lnSpc>
            </a:pPr>
            <a:r>
              <a:rPr lang="en-US" sz="1400" dirty="0">
                <a:solidFill>
                  <a:srgbClr val="3B3B3B"/>
                </a:solidFill>
                <a:latin typeface="Consolas" panose="020B0609020204030204" pitchFamily="49" charset="0"/>
              </a:rPr>
              <a:t>X = </a:t>
            </a:r>
            <a:r>
              <a:rPr lang="en-US" sz="1400" dirty="0" err="1">
                <a:solidFill>
                  <a:srgbClr val="3B3B3B"/>
                </a:solidFill>
                <a:latin typeface="Consolas" panose="020B0609020204030204" pitchFamily="49" charset="0"/>
              </a:rPr>
              <a:t>preprocessing.StandardScaler</a:t>
            </a:r>
            <a:r>
              <a:rPr lang="en-US" sz="1400" dirty="0">
                <a:solidFill>
                  <a:srgbClr val="3B3B3B"/>
                </a:solidFill>
                <a:latin typeface="Consolas" panose="020B0609020204030204" pitchFamily="49" charset="0"/>
              </a:rPr>
              <a:t>().fit(X).transform(</a:t>
            </a:r>
            <a:r>
              <a:rPr lang="en-US" sz="1400" dirty="0" err="1">
                <a:solidFill>
                  <a:srgbClr val="3B3B3B"/>
                </a:solidFill>
                <a:latin typeface="Consolas" panose="020B0609020204030204" pitchFamily="49" charset="0"/>
              </a:rPr>
              <a:t>X.astype</a:t>
            </a:r>
            <a:r>
              <a:rPr lang="en-US" sz="1400" dirty="0">
                <a:solidFill>
                  <a:srgbClr val="3B3B3B"/>
                </a:solidFill>
                <a:latin typeface="Consolas" panose="020B0609020204030204" pitchFamily="49" charset="0"/>
              </a:rPr>
              <a:t>(float)</a:t>
            </a:r>
          </a:p>
          <a:p>
            <a:pPr>
              <a:lnSpc>
                <a:spcPts val="1425"/>
              </a:lnSpc>
            </a:pPr>
            <a:endParaRPr lang="en-US" dirty="0">
              <a:solidFill>
                <a:srgbClr val="A31515"/>
              </a:solidFill>
              <a:latin typeface="Consolas" panose="020B0609020204030204" pitchFamily="49" charset="0"/>
            </a:endParaRPr>
          </a:p>
          <a:p>
            <a:pPr>
              <a:lnSpc>
                <a:spcPts val="1425"/>
              </a:lnSpc>
            </a:pPr>
            <a:endParaRPr lang="en-US" b="0" dirty="0">
              <a:solidFill>
                <a:srgbClr val="A31515"/>
              </a:solidFill>
              <a:effectLst/>
              <a:latin typeface="Consolas" panose="020B0609020204030204" pitchFamily="49" charset="0"/>
            </a:endParaRPr>
          </a:p>
          <a:p>
            <a:pPr>
              <a:lnSpc>
                <a:spcPts val="1425"/>
              </a:lnSpc>
            </a:pPr>
            <a:endParaRPr lang="en-US" b="0" dirty="0">
              <a:solidFill>
                <a:srgbClr val="3B3B3B"/>
              </a:solidFill>
              <a:effectLst/>
              <a:latin typeface="Consolas" panose="020B0609020204030204" pitchFamily="49" charset="0"/>
            </a:endParaRPr>
          </a:p>
        </p:txBody>
      </p:sp>
      <p:cxnSp>
        <p:nvCxnSpPr>
          <p:cNvPr id="9" name="Straight Connector 8">
            <a:extLst>
              <a:ext uri="{FF2B5EF4-FFF2-40B4-BE49-F238E27FC236}">
                <a16:creationId xmlns:a16="http://schemas.microsoft.com/office/drawing/2014/main" id="{48E4CF1F-6C2E-C9A1-7B05-A1967CF765A8}"/>
              </a:ext>
            </a:extLst>
          </p:cNvPr>
          <p:cNvCxnSpPr>
            <a:cxnSpLocks/>
            <a:endCxn id="8" idx="1"/>
          </p:cNvCxnSpPr>
          <p:nvPr/>
        </p:nvCxnSpPr>
        <p:spPr>
          <a:xfrm>
            <a:off x="3678273" y="2151027"/>
            <a:ext cx="957337" cy="5043"/>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5EA5EB6-F70F-8EE0-BE44-A6CFA497E3B9}"/>
              </a:ext>
            </a:extLst>
          </p:cNvPr>
          <p:cNvSpPr/>
          <p:nvPr/>
        </p:nvSpPr>
        <p:spPr>
          <a:xfrm>
            <a:off x="1009816" y="2711405"/>
            <a:ext cx="3053300" cy="7235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r>
              <a:rPr lang="en-US" sz="1400" dirty="0">
                <a:solidFill>
                  <a:srgbClr val="3B3B3B"/>
                </a:solidFill>
                <a:latin typeface="Consolas" panose="020B0609020204030204" pitchFamily="49" charset="0"/>
              </a:rPr>
              <a:t>T</a:t>
            </a:r>
            <a:r>
              <a:rPr lang="en-US" sz="1400" b="0" dirty="0">
                <a:solidFill>
                  <a:srgbClr val="3B3B3B"/>
                </a:solidFill>
                <a:effectLst/>
                <a:latin typeface="Consolas" panose="020B0609020204030204" pitchFamily="49" charset="0"/>
              </a:rPr>
              <a:t>o split the data X and Y into training and test data</a:t>
            </a:r>
          </a:p>
        </p:txBody>
      </p:sp>
      <p:sp>
        <p:nvSpPr>
          <p:cNvPr id="11" name="Rectangle 10">
            <a:extLst>
              <a:ext uri="{FF2B5EF4-FFF2-40B4-BE49-F238E27FC236}">
                <a16:creationId xmlns:a16="http://schemas.microsoft.com/office/drawing/2014/main" id="{D527B3F3-A87B-EF0A-E61A-D783443C3B02}"/>
              </a:ext>
            </a:extLst>
          </p:cNvPr>
          <p:cNvSpPr/>
          <p:nvPr/>
        </p:nvSpPr>
        <p:spPr>
          <a:xfrm>
            <a:off x="4635610" y="2703454"/>
            <a:ext cx="6400800" cy="7235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r>
              <a:rPr lang="en-US" sz="1400" dirty="0" err="1">
                <a:solidFill>
                  <a:srgbClr val="3B3B3B"/>
                </a:solidFill>
                <a:latin typeface="Consolas" panose="020B0609020204030204" pitchFamily="49" charset="0"/>
              </a:rPr>
              <a:t>X_train</a:t>
            </a:r>
            <a:r>
              <a:rPr lang="en-US" sz="1400" dirty="0">
                <a:solidFill>
                  <a:srgbClr val="3B3B3B"/>
                </a:solidFill>
                <a:latin typeface="Consolas" panose="020B0609020204030204" pitchFamily="49" charset="0"/>
              </a:rPr>
              <a:t>, </a:t>
            </a:r>
            <a:r>
              <a:rPr lang="en-US" sz="1400" dirty="0" err="1">
                <a:solidFill>
                  <a:srgbClr val="3B3B3B"/>
                </a:solidFill>
                <a:latin typeface="Consolas" panose="020B0609020204030204" pitchFamily="49" charset="0"/>
              </a:rPr>
              <a:t>X_test</a:t>
            </a:r>
            <a:r>
              <a:rPr lang="en-US" sz="1400" dirty="0">
                <a:solidFill>
                  <a:srgbClr val="3B3B3B"/>
                </a:solidFill>
                <a:latin typeface="Consolas" panose="020B0609020204030204" pitchFamily="49" charset="0"/>
              </a:rPr>
              <a:t>, </a:t>
            </a:r>
            <a:r>
              <a:rPr lang="en-US" sz="1400" dirty="0" err="1">
                <a:solidFill>
                  <a:srgbClr val="3B3B3B"/>
                </a:solidFill>
                <a:latin typeface="Consolas" panose="020B0609020204030204" pitchFamily="49" charset="0"/>
              </a:rPr>
              <a:t>Y_train</a:t>
            </a:r>
            <a:r>
              <a:rPr lang="en-US" sz="1400" dirty="0">
                <a:solidFill>
                  <a:srgbClr val="3B3B3B"/>
                </a:solidFill>
                <a:latin typeface="Consolas" panose="020B0609020204030204" pitchFamily="49" charset="0"/>
              </a:rPr>
              <a:t>, </a:t>
            </a:r>
            <a:r>
              <a:rPr lang="en-US" sz="1400" dirty="0" err="1">
                <a:solidFill>
                  <a:srgbClr val="3B3B3B"/>
                </a:solidFill>
                <a:latin typeface="Consolas" panose="020B0609020204030204" pitchFamily="49" charset="0"/>
              </a:rPr>
              <a:t>Y_test</a:t>
            </a:r>
            <a:r>
              <a:rPr lang="en-US" sz="1400" dirty="0">
                <a:solidFill>
                  <a:srgbClr val="3B3B3B"/>
                </a:solidFill>
                <a:latin typeface="Consolas" panose="020B0609020204030204" pitchFamily="49" charset="0"/>
              </a:rPr>
              <a:t>  = </a:t>
            </a:r>
            <a:r>
              <a:rPr lang="en-US" sz="1400" dirty="0" err="1">
                <a:solidFill>
                  <a:srgbClr val="3B3B3B"/>
                </a:solidFill>
                <a:latin typeface="Consolas" panose="020B0609020204030204" pitchFamily="49" charset="0"/>
              </a:rPr>
              <a:t>train_test_split</a:t>
            </a:r>
            <a:r>
              <a:rPr lang="en-US" sz="1400" dirty="0">
                <a:solidFill>
                  <a:srgbClr val="3B3B3B"/>
                </a:solidFill>
                <a:latin typeface="Consolas" panose="020B0609020204030204" pitchFamily="49" charset="0"/>
              </a:rPr>
              <a:t>( X, Y, </a:t>
            </a:r>
            <a:r>
              <a:rPr lang="en-US" sz="1400" dirty="0" err="1">
                <a:solidFill>
                  <a:srgbClr val="3B3B3B"/>
                </a:solidFill>
                <a:latin typeface="Consolas" panose="020B0609020204030204" pitchFamily="49" charset="0"/>
              </a:rPr>
              <a:t>test_size</a:t>
            </a:r>
            <a:r>
              <a:rPr lang="en-US" sz="1400" dirty="0">
                <a:solidFill>
                  <a:srgbClr val="3B3B3B"/>
                </a:solidFill>
                <a:latin typeface="Consolas" panose="020B0609020204030204" pitchFamily="49" charset="0"/>
              </a:rPr>
              <a:t>=0.2, </a:t>
            </a:r>
            <a:r>
              <a:rPr lang="en-US" sz="1400" dirty="0" err="1">
                <a:solidFill>
                  <a:srgbClr val="3B3B3B"/>
                </a:solidFill>
                <a:latin typeface="Consolas" panose="020B0609020204030204" pitchFamily="49" charset="0"/>
              </a:rPr>
              <a:t>random_state</a:t>
            </a:r>
            <a:r>
              <a:rPr lang="en-US" sz="1400" dirty="0">
                <a:solidFill>
                  <a:srgbClr val="3B3B3B"/>
                </a:solidFill>
                <a:latin typeface="Consolas" panose="020B0609020204030204" pitchFamily="49" charset="0"/>
              </a:rPr>
              <a:t>=2)</a:t>
            </a:r>
          </a:p>
        </p:txBody>
      </p:sp>
      <p:cxnSp>
        <p:nvCxnSpPr>
          <p:cNvPr id="12" name="Straight Connector 11">
            <a:extLst>
              <a:ext uri="{FF2B5EF4-FFF2-40B4-BE49-F238E27FC236}">
                <a16:creationId xmlns:a16="http://schemas.microsoft.com/office/drawing/2014/main" id="{71DAFF1F-BFF4-57BC-2A50-47C275586DE0}"/>
              </a:ext>
            </a:extLst>
          </p:cNvPr>
          <p:cNvCxnSpPr>
            <a:cxnSpLocks/>
            <a:stCxn id="10" idx="3"/>
            <a:endCxn id="11" idx="1"/>
          </p:cNvCxnSpPr>
          <p:nvPr/>
        </p:nvCxnSpPr>
        <p:spPr>
          <a:xfrm flipV="1">
            <a:off x="4063116" y="3065239"/>
            <a:ext cx="572494" cy="7951"/>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4EC76B8-5947-CC08-1D1E-1F96E8B96A6C}"/>
              </a:ext>
            </a:extLst>
          </p:cNvPr>
          <p:cNvSpPr/>
          <p:nvPr/>
        </p:nvSpPr>
        <p:spPr>
          <a:xfrm>
            <a:off x="1009816" y="3621783"/>
            <a:ext cx="3053300" cy="7443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gn="ctr">
              <a:lnSpc>
                <a:spcPts val="1425"/>
              </a:lnSpc>
            </a:pPr>
            <a:r>
              <a:rPr lang="en-US" sz="1400" dirty="0">
                <a:solidFill>
                  <a:srgbClr val="3B3B3B"/>
                </a:solidFill>
                <a:latin typeface="Consolas" panose="020B0609020204030204" pitchFamily="49" charset="0"/>
              </a:rPr>
              <a:t>Train four classification models (logistic regression, SVM, tree and </a:t>
            </a:r>
            <a:r>
              <a:rPr lang="en-US" sz="1400" dirty="0" err="1">
                <a:solidFill>
                  <a:srgbClr val="3B3B3B"/>
                </a:solidFill>
                <a:latin typeface="Consolas" panose="020B0609020204030204" pitchFamily="49" charset="0"/>
              </a:rPr>
              <a:t>knn</a:t>
            </a:r>
            <a:r>
              <a:rPr lang="en-US" sz="1400" dirty="0">
                <a:solidFill>
                  <a:srgbClr val="3B3B3B"/>
                </a:solidFill>
                <a:latin typeface="Consolas" panose="020B0609020204030204" pitchFamily="49" charset="0"/>
              </a:rPr>
              <a:t>) with grid search</a:t>
            </a:r>
          </a:p>
          <a:p>
            <a:pPr algn="ctr">
              <a:lnSpc>
                <a:spcPts val="1425"/>
              </a:lnSpc>
            </a:pPr>
            <a:endParaRPr lang="en-US" sz="1400" dirty="0">
              <a:solidFill>
                <a:srgbClr val="3B3B3B"/>
              </a:solidFill>
              <a:latin typeface="Consolas" panose="020B0609020204030204" pitchFamily="49" charset="0"/>
            </a:endParaRPr>
          </a:p>
        </p:txBody>
      </p:sp>
      <p:sp>
        <p:nvSpPr>
          <p:cNvPr id="14" name="Rectangle 13">
            <a:extLst>
              <a:ext uri="{FF2B5EF4-FFF2-40B4-BE49-F238E27FC236}">
                <a16:creationId xmlns:a16="http://schemas.microsoft.com/office/drawing/2014/main" id="{06628539-D07D-E6AD-0439-2CB1DF7C80F3}"/>
              </a:ext>
            </a:extLst>
          </p:cNvPr>
          <p:cNvSpPr/>
          <p:nvPr/>
        </p:nvSpPr>
        <p:spPr>
          <a:xfrm>
            <a:off x="4593203" y="3603181"/>
            <a:ext cx="6467060" cy="7879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dirty="0" err="1">
                <a:solidFill>
                  <a:srgbClr val="3B3B3B"/>
                </a:solidFill>
                <a:latin typeface="Consolas" panose="020B0609020204030204" pitchFamily="49" charset="0"/>
              </a:rPr>
              <a:t>GridSearchCV</a:t>
            </a:r>
            <a:r>
              <a:rPr lang="en-US" sz="1400" dirty="0">
                <a:solidFill>
                  <a:srgbClr val="3B3B3B"/>
                </a:solidFill>
                <a:latin typeface="Consolas" panose="020B0609020204030204" pitchFamily="49" charset="0"/>
              </a:rPr>
              <a:t>()</a:t>
            </a:r>
          </a:p>
          <a:p>
            <a:pPr>
              <a:lnSpc>
                <a:spcPts val="1425"/>
              </a:lnSpc>
            </a:pPr>
            <a:r>
              <a:rPr lang="en-US" sz="1400" dirty="0" err="1">
                <a:solidFill>
                  <a:srgbClr val="3B3B3B"/>
                </a:solidFill>
                <a:latin typeface="Consolas" panose="020B0609020204030204" pitchFamily="49" charset="0"/>
              </a:rPr>
              <a:t>model.fit</a:t>
            </a:r>
            <a:r>
              <a:rPr lang="en-US" sz="1400" dirty="0">
                <a:solidFill>
                  <a:srgbClr val="3B3B3B"/>
                </a:solidFill>
                <a:latin typeface="Consolas" panose="020B0609020204030204" pitchFamily="49" charset="0"/>
              </a:rPr>
              <a:t>()</a:t>
            </a:r>
          </a:p>
          <a:p>
            <a:pPr>
              <a:lnSpc>
                <a:spcPts val="1425"/>
              </a:lnSpc>
            </a:pPr>
            <a:r>
              <a:rPr lang="en-US" sz="1400" dirty="0" err="1">
                <a:solidFill>
                  <a:srgbClr val="3B3B3B"/>
                </a:solidFill>
                <a:latin typeface="Consolas" panose="020B0609020204030204" pitchFamily="49" charset="0"/>
              </a:rPr>
              <a:t>model.best_params</a:t>
            </a:r>
            <a:r>
              <a:rPr lang="en-US" sz="1400" dirty="0">
                <a:solidFill>
                  <a:srgbClr val="3B3B3B"/>
                </a:solidFill>
                <a:latin typeface="Consolas" panose="020B0609020204030204" pitchFamily="49" charset="0"/>
              </a:rPr>
              <a:t>_</a:t>
            </a:r>
          </a:p>
          <a:p>
            <a:pPr>
              <a:lnSpc>
                <a:spcPts val="1425"/>
              </a:lnSpc>
            </a:pPr>
            <a:r>
              <a:rPr lang="en-US" sz="1400" dirty="0" err="1">
                <a:solidFill>
                  <a:srgbClr val="3B3B3B"/>
                </a:solidFill>
                <a:latin typeface="Consolas" panose="020B0609020204030204" pitchFamily="49" charset="0"/>
              </a:rPr>
              <a:t>model.best_score</a:t>
            </a:r>
            <a:r>
              <a:rPr lang="en-US" sz="1400" dirty="0">
                <a:solidFill>
                  <a:srgbClr val="3B3B3B"/>
                </a:solidFill>
                <a:latin typeface="Consolas" panose="020B0609020204030204" pitchFamily="49" charset="0"/>
              </a:rPr>
              <a:t>_</a:t>
            </a:r>
          </a:p>
          <a:p>
            <a:pPr>
              <a:lnSpc>
                <a:spcPts val="1425"/>
              </a:lnSpc>
            </a:pPr>
            <a:endParaRPr lang="en-US" sz="1400" dirty="0">
              <a:solidFill>
                <a:srgbClr val="3B3B3B"/>
              </a:solidFill>
              <a:latin typeface="Consolas" panose="020B0609020204030204" pitchFamily="49" charset="0"/>
            </a:endParaRPr>
          </a:p>
          <a:p>
            <a:pPr algn="ctr">
              <a:lnSpc>
                <a:spcPts val="1425"/>
              </a:lnSpc>
            </a:pPr>
            <a:endParaRPr lang="en-US" sz="1400" dirty="0">
              <a:solidFill>
                <a:srgbClr val="3B3B3B"/>
              </a:solidFill>
              <a:latin typeface="Consolas" panose="020B0609020204030204" pitchFamily="49" charset="0"/>
            </a:endParaRPr>
          </a:p>
        </p:txBody>
      </p:sp>
      <p:cxnSp>
        <p:nvCxnSpPr>
          <p:cNvPr id="15" name="Straight Connector 14">
            <a:extLst>
              <a:ext uri="{FF2B5EF4-FFF2-40B4-BE49-F238E27FC236}">
                <a16:creationId xmlns:a16="http://schemas.microsoft.com/office/drawing/2014/main" id="{7F0BA92E-E04D-A15C-A443-DBF2567F294E}"/>
              </a:ext>
            </a:extLst>
          </p:cNvPr>
          <p:cNvCxnSpPr>
            <a:cxnSpLocks/>
            <a:stCxn id="13" idx="3"/>
            <a:endCxn id="14" idx="1"/>
          </p:cNvCxnSpPr>
          <p:nvPr/>
        </p:nvCxnSpPr>
        <p:spPr>
          <a:xfrm>
            <a:off x="4063116" y="3993968"/>
            <a:ext cx="530087" cy="3177"/>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EE1292-A13F-52C2-FA54-557B198B7B50}"/>
              </a:ext>
            </a:extLst>
          </p:cNvPr>
          <p:cNvSpPr/>
          <p:nvPr/>
        </p:nvSpPr>
        <p:spPr>
          <a:xfrm>
            <a:off x="1009816" y="4557441"/>
            <a:ext cx="3053300" cy="608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gn="ctr">
              <a:lnSpc>
                <a:spcPts val="1425"/>
              </a:lnSpc>
            </a:pPr>
            <a:r>
              <a:rPr lang="en-US" sz="1400" dirty="0">
                <a:solidFill>
                  <a:srgbClr val="3B3B3B"/>
                </a:solidFill>
                <a:latin typeface="Consolas" panose="020B0609020204030204" pitchFamily="49" charset="0"/>
              </a:rPr>
              <a:t>Evaluate models with score and confusion matrices using Test set </a:t>
            </a:r>
            <a:endParaRPr lang="en-US" sz="1400" b="0" dirty="0">
              <a:solidFill>
                <a:srgbClr val="3B3B3B"/>
              </a:solidFill>
              <a:effectLst/>
              <a:latin typeface="Consolas" panose="020B0609020204030204" pitchFamily="49" charset="0"/>
            </a:endParaRPr>
          </a:p>
          <a:p>
            <a:pPr algn="ctr">
              <a:lnSpc>
                <a:spcPts val="1425"/>
              </a:lnSpc>
            </a:pPr>
            <a:endParaRPr lang="en-US" sz="1400" dirty="0">
              <a:solidFill>
                <a:srgbClr val="3B3B3B"/>
              </a:solidFill>
              <a:latin typeface="Consolas" panose="020B0609020204030204" pitchFamily="49" charset="0"/>
            </a:endParaRPr>
          </a:p>
        </p:txBody>
      </p:sp>
      <p:sp>
        <p:nvSpPr>
          <p:cNvPr id="17" name="Rectangle 16">
            <a:extLst>
              <a:ext uri="{FF2B5EF4-FFF2-40B4-BE49-F238E27FC236}">
                <a16:creationId xmlns:a16="http://schemas.microsoft.com/office/drawing/2014/main" id="{FD085F12-445D-886C-D127-71F595A6B47F}"/>
              </a:ext>
            </a:extLst>
          </p:cNvPr>
          <p:cNvSpPr/>
          <p:nvPr/>
        </p:nvSpPr>
        <p:spPr>
          <a:xfrm>
            <a:off x="4585252" y="4554741"/>
            <a:ext cx="6467060" cy="608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dirty="0" err="1">
                <a:solidFill>
                  <a:srgbClr val="3B3B3B"/>
                </a:solidFill>
                <a:latin typeface="Consolas" panose="020B0609020204030204" pitchFamily="49" charset="0"/>
              </a:rPr>
              <a:t>jaccard_score</a:t>
            </a:r>
            <a:r>
              <a:rPr lang="en-US" sz="1400" dirty="0">
                <a:solidFill>
                  <a:srgbClr val="3B3B3B"/>
                </a:solidFill>
                <a:latin typeface="Consolas" panose="020B0609020204030204" pitchFamily="49" charset="0"/>
              </a:rPr>
              <a:t>(</a:t>
            </a:r>
            <a:r>
              <a:rPr lang="en-US" sz="1400" dirty="0" err="1">
                <a:solidFill>
                  <a:srgbClr val="3B3B3B"/>
                </a:solidFill>
                <a:latin typeface="Consolas" panose="020B0609020204030204" pitchFamily="49" charset="0"/>
              </a:rPr>
              <a:t>Y_test</a:t>
            </a:r>
            <a:r>
              <a:rPr lang="en-US" sz="1400" dirty="0">
                <a:solidFill>
                  <a:srgbClr val="3B3B3B"/>
                </a:solidFill>
                <a:latin typeface="Consolas" panose="020B0609020204030204" pitchFamily="49" charset="0"/>
              </a:rPr>
              <a:t>, </a:t>
            </a:r>
            <a:r>
              <a:rPr lang="en-US" sz="1400" dirty="0" err="1">
                <a:solidFill>
                  <a:srgbClr val="3B3B3B"/>
                </a:solidFill>
                <a:latin typeface="Consolas" panose="020B0609020204030204" pitchFamily="49" charset="0"/>
              </a:rPr>
              <a:t>Y_pred</a:t>
            </a:r>
            <a:r>
              <a:rPr lang="en-US" sz="1400" dirty="0">
                <a:solidFill>
                  <a:srgbClr val="3B3B3B"/>
                </a:solidFill>
                <a:latin typeface="Consolas" panose="020B0609020204030204" pitchFamily="49" charset="0"/>
              </a:rPr>
              <a:t>)</a:t>
            </a:r>
          </a:p>
          <a:p>
            <a:pPr>
              <a:lnSpc>
                <a:spcPts val="1425"/>
              </a:lnSpc>
            </a:pPr>
            <a:r>
              <a:rPr lang="en-US" sz="1400" dirty="0" err="1">
                <a:solidFill>
                  <a:srgbClr val="3B3B3B"/>
                </a:solidFill>
                <a:latin typeface="Consolas" panose="020B0609020204030204" pitchFamily="49" charset="0"/>
              </a:rPr>
              <a:t>plot_confusion_matrix</a:t>
            </a:r>
            <a:r>
              <a:rPr lang="en-US" sz="1400" dirty="0">
                <a:solidFill>
                  <a:srgbClr val="3B3B3B"/>
                </a:solidFill>
                <a:latin typeface="Consolas" panose="020B0609020204030204" pitchFamily="49" charset="0"/>
              </a:rPr>
              <a:t>(</a:t>
            </a:r>
            <a:r>
              <a:rPr lang="en-US" sz="1400" dirty="0" err="1">
                <a:solidFill>
                  <a:srgbClr val="3B3B3B"/>
                </a:solidFill>
                <a:latin typeface="Consolas" panose="020B0609020204030204" pitchFamily="49" charset="0"/>
              </a:rPr>
              <a:t>Y_test,yhat</a:t>
            </a:r>
            <a:r>
              <a:rPr lang="en-US" sz="1400" dirty="0">
                <a:solidFill>
                  <a:srgbClr val="3B3B3B"/>
                </a:solidFill>
                <a:latin typeface="Consolas" panose="020B0609020204030204" pitchFamily="49" charset="0"/>
              </a:rPr>
              <a:t>)</a:t>
            </a:r>
          </a:p>
          <a:p>
            <a:pPr>
              <a:lnSpc>
                <a:spcPts val="1425"/>
              </a:lnSpc>
            </a:pPr>
            <a:endParaRPr lang="en-US" sz="1400" b="0" dirty="0">
              <a:solidFill>
                <a:srgbClr val="3B3B3B"/>
              </a:solidFill>
              <a:effectLst/>
              <a:latin typeface="Consolas" panose="020B0609020204030204" pitchFamily="49" charset="0"/>
            </a:endParaRPr>
          </a:p>
          <a:p>
            <a:pPr algn="ctr">
              <a:lnSpc>
                <a:spcPts val="1425"/>
              </a:lnSpc>
            </a:pPr>
            <a:endParaRPr lang="en-US" sz="1400" dirty="0">
              <a:solidFill>
                <a:srgbClr val="3B3B3B"/>
              </a:solidFill>
              <a:latin typeface="Consolas" panose="020B0609020204030204" pitchFamily="49" charset="0"/>
            </a:endParaRPr>
          </a:p>
        </p:txBody>
      </p:sp>
      <p:cxnSp>
        <p:nvCxnSpPr>
          <p:cNvPr id="18" name="Straight Connector 17">
            <a:extLst>
              <a:ext uri="{FF2B5EF4-FFF2-40B4-BE49-F238E27FC236}">
                <a16:creationId xmlns:a16="http://schemas.microsoft.com/office/drawing/2014/main" id="{6E6B52C1-BE1E-1595-4143-AB97CF5CB715}"/>
              </a:ext>
            </a:extLst>
          </p:cNvPr>
          <p:cNvCxnSpPr>
            <a:stCxn id="16" idx="3"/>
            <a:endCxn id="17" idx="1"/>
          </p:cNvCxnSpPr>
          <p:nvPr/>
        </p:nvCxnSpPr>
        <p:spPr>
          <a:xfrm flipV="1">
            <a:off x="4063116" y="4858901"/>
            <a:ext cx="522136" cy="270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4B31-2BBE-C3F7-05B4-A7CAA0AC3AAA}"/>
              </a:ext>
            </a:extLst>
          </p:cNvPr>
          <p:cNvSpPr/>
          <p:nvPr/>
        </p:nvSpPr>
        <p:spPr>
          <a:xfrm>
            <a:off x="4585252" y="5342735"/>
            <a:ext cx="6400800" cy="644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b="0" dirty="0" err="1">
                <a:solidFill>
                  <a:srgbClr val="3B3B3B"/>
                </a:solidFill>
                <a:effectLst/>
                <a:latin typeface="Consolas" panose="020B0609020204030204" pitchFamily="49" charset="0"/>
              </a:rPr>
              <a:t>best_score</a:t>
            </a:r>
            <a:r>
              <a:rPr lang="en-US" sz="1400" b="0" dirty="0">
                <a:solidFill>
                  <a:srgbClr val="3B3B3B"/>
                </a:solidFill>
                <a:effectLst/>
                <a:latin typeface="Consolas" panose="020B0609020204030204" pitchFamily="49" charset="0"/>
              </a:rPr>
              <a:t> = max(</a:t>
            </a:r>
            <a:r>
              <a:rPr lang="en-US" sz="1400" b="0" dirty="0" err="1">
                <a:solidFill>
                  <a:srgbClr val="3B3B3B"/>
                </a:solidFill>
                <a:effectLst/>
                <a:latin typeface="Consolas" panose="020B0609020204030204" pitchFamily="49" charset="0"/>
              </a:rPr>
              <a:t>logreg_score,svm_score,tree_score,knn_score</a:t>
            </a:r>
            <a:r>
              <a:rPr lang="en-US" sz="1400" b="0" dirty="0">
                <a:solidFill>
                  <a:srgbClr val="3B3B3B"/>
                </a:solidFill>
                <a:effectLst/>
                <a:latin typeface="Consolas" panose="020B0609020204030204" pitchFamily="49" charset="0"/>
              </a:rPr>
              <a:t>)</a:t>
            </a:r>
          </a:p>
          <a:p>
            <a:pPr>
              <a:lnSpc>
                <a:spcPts val="1425"/>
              </a:lnSpc>
            </a:pPr>
            <a:endParaRPr lang="en-US" dirty="0">
              <a:solidFill>
                <a:srgbClr val="A31515"/>
              </a:solidFill>
              <a:latin typeface="Consolas" panose="020B0609020204030204" pitchFamily="49" charset="0"/>
            </a:endParaRPr>
          </a:p>
          <a:p>
            <a:pPr>
              <a:lnSpc>
                <a:spcPts val="1425"/>
              </a:lnSpc>
            </a:pPr>
            <a:endParaRPr lang="en-US" b="0" dirty="0">
              <a:solidFill>
                <a:srgbClr val="A31515"/>
              </a:solidFill>
              <a:effectLst/>
              <a:latin typeface="Consolas" panose="020B0609020204030204" pitchFamily="49" charset="0"/>
            </a:endParaRPr>
          </a:p>
          <a:p>
            <a:pPr>
              <a:lnSpc>
                <a:spcPts val="1425"/>
              </a:lnSpc>
            </a:pPr>
            <a:endParaRPr lang="en-US" b="0" dirty="0">
              <a:solidFill>
                <a:srgbClr val="3B3B3B"/>
              </a:solidFill>
              <a:effectLst/>
              <a:latin typeface="Consolas" panose="020B0609020204030204" pitchFamily="49" charset="0"/>
            </a:endParaRPr>
          </a:p>
        </p:txBody>
      </p:sp>
      <p:cxnSp>
        <p:nvCxnSpPr>
          <p:cNvPr id="21" name="Straight Connector 20">
            <a:extLst>
              <a:ext uri="{FF2B5EF4-FFF2-40B4-BE49-F238E27FC236}">
                <a16:creationId xmlns:a16="http://schemas.microsoft.com/office/drawing/2014/main" id="{BF4D7611-8347-24F4-426C-AB59821D7781}"/>
              </a:ext>
            </a:extLst>
          </p:cNvPr>
          <p:cNvCxnSpPr>
            <a:cxnSpLocks/>
            <a:stCxn id="33" idx="3"/>
            <a:endCxn id="20" idx="1"/>
          </p:cNvCxnSpPr>
          <p:nvPr/>
        </p:nvCxnSpPr>
        <p:spPr>
          <a:xfrm>
            <a:off x="4071067" y="5664535"/>
            <a:ext cx="514185" cy="427"/>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54579E2-C387-D02B-7CBF-8F94E5409F20}"/>
              </a:ext>
            </a:extLst>
          </p:cNvPr>
          <p:cNvSpPr/>
          <p:nvPr/>
        </p:nvSpPr>
        <p:spPr>
          <a:xfrm>
            <a:off x="1017767" y="1805696"/>
            <a:ext cx="3053300" cy="7235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r>
              <a:rPr lang="en-US" sz="1400" b="0" dirty="0">
                <a:solidFill>
                  <a:srgbClr val="3B3B3B"/>
                </a:solidFill>
                <a:effectLst/>
                <a:latin typeface="Consolas" panose="020B0609020204030204" pitchFamily="49" charset="0"/>
              </a:rPr>
              <a:t>Create a NumPy array from the column Class and standardize the data in X </a:t>
            </a:r>
          </a:p>
        </p:txBody>
      </p:sp>
      <p:sp>
        <p:nvSpPr>
          <p:cNvPr id="33" name="Rectangle 32">
            <a:extLst>
              <a:ext uri="{FF2B5EF4-FFF2-40B4-BE49-F238E27FC236}">
                <a16:creationId xmlns:a16="http://schemas.microsoft.com/office/drawing/2014/main" id="{453C9E53-801A-DB87-D71D-0DA93E1EFE24}"/>
              </a:ext>
            </a:extLst>
          </p:cNvPr>
          <p:cNvSpPr/>
          <p:nvPr/>
        </p:nvSpPr>
        <p:spPr>
          <a:xfrm>
            <a:off x="1017767" y="5360375"/>
            <a:ext cx="3053300" cy="608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gn="ctr">
              <a:lnSpc>
                <a:spcPts val="1425"/>
              </a:lnSpc>
            </a:pPr>
            <a:r>
              <a:rPr lang="en-US" sz="1400" dirty="0">
                <a:solidFill>
                  <a:srgbClr val="3B3B3B"/>
                </a:solidFill>
                <a:latin typeface="Consolas" panose="020B0609020204030204" pitchFamily="49" charset="0"/>
              </a:rPr>
              <a:t>Find the best model using confusion matrix and </a:t>
            </a:r>
            <a:r>
              <a:rPr lang="en-US" sz="1400" dirty="0" err="1">
                <a:solidFill>
                  <a:srgbClr val="3B3B3B"/>
                </a:solidFill>
                <a:latin typeface="Consolas" panose="020B0609020204030204" pitchFamily="49" charset="0"/>
              </a:rPr>
              <a:t>jaccard_score</a:t>
            </a:r>
            <a:endParaRPr lang="en-US" sz="1400" dirty="0">
              <a:solidFill>
                <a:srgbClr val="3B3B3B"/>
              </a:solidFill>
              <a:latin typeface="Consolas" panose="020B0609020204030204" pitchFamily="49" charset="0"/>
            </a:endParaRPr>
          </a:p>
          <a:p>
            <a:pPr algn="ctr">
              <a:lnSpc>
                <a:spcPts val="1425"/>
              </a:lnSpc>
            </a:pPr>
            <a:endParaRPr lang="en-US" sz="1400" dirty="0">
              <a:solidFill>
                <a:srgbClr val="3B3B3B"/>
              </a:solidFill>
              <a:latin typeface="Consolas" panose="020B0609020204030204" pitchFamily="49" charset="0"/>
            </a:endParaRPr>
          </a:p>
        </p:txBody>
      </p:sp>
      <p:cxnSp>
        <p:nvCxnSpPr>
          <p:cNvPr id="40" name="Straight Arrow Connector 39">
            <a:extLst>
              <a:ext uri="{FF2B5EF4-FFF2-40B4-BE49-F238E27FC236}">
                <a16:creationId xmlns:a16="http://schemas.microsoft.com/office/drawing/2014/main" id="{C67CB499-56BC-619D-CF5F-20923A4E15B0}"/>
              </a:ext>
            </a:extLst>
          </p:cNvPr>
          <p:cNvCxnSpPr>
            <a:stCxn id="26" idx="2"/>
            <a:endCxn id="10" idx="0"/>
          </p:cNvCxnSpPr>
          <p:nvPr/>
        </p:nvCxnSpPr>
        <p:spPr>
          <a:xfrm flipH="1">
            <a:off x="2536466" y="2529265"/>
            <a:ext cx="7951" cy="182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D7C0058-8CB0-28FC-CD1A-CA8CED5EA275}"/>
              </a:ext>
            </a:extLst>
          </p:cNvPr>
          <p:cNvCxnSpPr>
            <a:stCxn id="10" idx="2"/>
            <a:endCxn id="13" idx="0"/>
          </p:cNvCxnSpPr>
          <p:nvPr/>
        </p:nvCxnSpPr>
        <p:spPr>
          <a:xfrm>
            <a:off x="2536466" y="3434974"/>
            <a:ext cx="0" cy="186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6BDA2C3-8AB1-4545-9C4B-9206314A2F32}"/>
              </a:ext>
            </a:extLst>
          </p:cNvPr>
          <p:cNvCxnSpPr>
            <a:stCxn id="13" idx="2"/>
            <a:endCxn id="16" idx="0"/>
          </p:cNvCxnSpPr>
          <p:nvPr/>
        </p:nvCxnSpPr>
        <p:spPr>
          <a:xfrm>
            <a:off x="2536466" y="4366153"/>
            <a:ext cx="0" cy="191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34E5500-6E62-30E7-D420-F218C0051BDC}"/>
              </a:ext>
            </a:extLst>
          </p:cNvPr>
          <p:cNvCxnSpPr>
            <a:stCxn id="16" idx="2"/>
            <a:endCxn id="33" idx="0"/>
          </p:cNvCxnSpPr>
          <p:nvPr/>
        </p:nvCxnSpPr>
        <p:spPr>
          <a:xfrm>
            <a:off x="2536466" y="5165761"/>
            <a:ext cx="7951" cy="194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30235F9-A362-8934-0F51-DD90A2DFCEB0}"/>
              </a:ext>
            </a:extLst>
          </p:cNvPr>
          <p:cNvSpPr txBox="1"/>
          <p:nvPr/>
        </p:nvSpPr>
        <p:spPr>
          <a:xfrm>
            <a:off x="995992" y="6151194"/>
            <a:ext cx="8388835" cy="646331"/>
          </a:xfrm>
          <a:prstGeom prst="rect">
            <a:avLst/>
          </a:prstGeom>
          <a:noFill/>
        </p:spPr>
        <p:txBody>
          <a:bodyPr wrap="none" rtlCol="0">
            <a:spAutoFit/>
          </a:bodyPr>
          <a:lstStyle/>
          <a:p>
            <a:r>
              <a:rPr lang="en-US" sz="1800" dirty="0">
                <a:solidFill>
                  <a:schemeClr val="accent3">
                    <a:lumMod val="25000"/>
                  </a:schemeClr>
                </a:solidFill>
                <a:latin typeface="Abadi" panose="020B0604020104020204" pitchFamily="34" charset="0"/>
              </a:rPr>
              <a:t>GitHub URL: https://github.com/emerkushin/testrepo/blob/main/classification.ipynb</a:t>
            </a:r>
          </a:p>
          <a:p>
            <a:endParaRPr lang="ru-RU"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89837"/>
            <a:ext cx="8641203" cy="250609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Tx/>
              <a:buSzTx/>
              <a:buNone/>
              <a:tabLst/>
              <a:defRPr/>
            </a:pPr>
            <a:r>
              <a:rPr kumimoji="0" lang="en-US" sz="11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results</a:t>
            </a:r>
          </a:p>
          <a:p>
            <a:pPr marL="0" marR="0" lvl="0" indent="0" algn="l" defTabSz="914400" rtl="0" eaLnBrk="1" fontAlgn="auto" latinLnBrk="0" hangingPunct="1">
              <a:lnSpc>
                <a:spcPct val="100000"/>
              </a:lnSpc>
              <a:spcBef>
                <a:spcPts val="1400"/>
              </a:spcBef>
              <a:spcAft>
                <a:spcPts val="0"/>
              </a:spcAft>
              <a:buClrTx/>
              <a:buSzTx/>
              <a:buFont typeface="Arial"/>
              <a:buNone/>
              <a:tabLst/>
              <a:defRPr/>
            </a:pPr>
            <a:endPar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1400"/>
              </a:spcBef>
              <a:spcAft>
                <a:spcPts val="0"/>
              </a:spcAft>
              <a:buClrTx/>
              <a:buSzTx/>
              <a:buFont typeface="Arial"/>
              <a:buNone/>
              <a:tabLst/>
              <a:defRPr/>
            </a:pP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We have chosen the following independent variables for our model: '</a:t>
            </a:r>
            <a:r>
              <a:rPr kumimoji="0" lang="en-US" sz="7200" b="0" i="0" u="none" strike="noStrike" kern="1200" cap="none" spc="0" normalizeH="0" baseline="0" noProof="0" dirty="0" err="1">
                <a:ln>
                  <a:noFill/>
                </a:ln>
                <a:solidFill>
                  <a:srgbClr val="3B3B3B"/>
                </a:solidFill>
                <a:effectLst/>
                <a:uLnTx/>
                <a:uFillTx/>
                <a:latin typeface="Consolas" panose="020B0609020204030204" pitchFamily="49" charset="0"/>
                <a:ea typeface="+mn-ea"/>
                <a:cs typeface="+mn-cs"/>
              </a:rPr>
              <a:t>FlightNumber</a:t>
            </a: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7200" b="0" i="0" u="none" strike="noStrike" kern="1200" cap="none" spc="0" normalizeH="0" baseline="0" noProof="0" dirty="0" err="1">
                <a:ln>
                  <a:noFill/>
                </a:ln>
                <a:solidFill>
                  <a:srgbClr val="3B3B3B"/>
                </a:solidFill>
                <a:effectLst/>
                <a:uLnTx/>
                <a:uFillTx/>
                <a:latin typeface="Consolas" panose="020B0609020204030204" pitchFamily="49" charset="0"/>
                <a:ea typeface="+mn-ea"/>
                <a:cs typeface="+mn-cs"/>
              </a:rPr>
              <a:t>PayloadMass</a:t>
            </a: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'Orbit', '</a:t>
            </a:r>
            <a:r>
              <a:rPr kumimoji="0" lang="en-US" sz="7200" b="0" i="0" u="none" strike="noStrike" kern="1200" cap="none" spc="0" normalizeH="0" baseline="0" noProof="0" dirty="0" err="1">
                <a:ln>
                  <a:noFill/>
                </a:ln>
                <a:solidFill>
                  <a:srgbClr val="3B3B3B"/>
                </a:solidFill>
                <a:effectLst/>
                <a:uLnTx/>
                <a:uFillTx/>
                <a:latin typeface="Consolas" panose="020B0609020204030204" pitchFamily="49" charset="0"/>
                <a:ea typeface="+mn-ea"/>
                <a:cs typeface="+mn-cs"/>
              </a:rPr>
              <a:t>LaunchSite</a:t>
            </a: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'Flights', '</a:t>
            </a:r>
            <a:r>
              <a:rPr kumimoji="0" lang="en-US" sz="7200" b="0" i="0" u="none" strike="noStrike" kern="1200" cap="none" spc="0" normalizeH="0" baseline="0" noProof="0" dirty="0" err="1">
                <a:ln>
                  <a:noFill/>
                </a:ln>
                <a:solidFill>
                  <a:srgbClr val="3B3B3B"/>
                </a:solidFill>
                <a:effectLst/>
                <a:uLnTx/>
                <a:uFillTx/>
                <a:latin typeface="Consolas" panose="020B0609020204030204" pitchFamily="49" charset="0"/>
                <a:ea typeface="+mn-ea"/>
                <a:cs typeface="+mn-cs"/>
              </a:rPr>
              <a:t>GridFins</a:t>
            </a: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'Reused', 'Legs', '</a:t>
            </a:r>
            <a:r>
              <a:rPr kumimoji="0" lang="en-US" sz="7200" b="0" i="0" u="none" strike="noStrike" kern="1200" cap="none" spc="0" normalizeH="0" baseline="0" noProof="0" dirty="0" err="1">
                <a:ln>
                  <a:noFill/>
                </a:ln>
                <a:solidFill>
                  <a:srgbClr val="3B3B3B"/>
                </a:solidFill>
                <a:effectLst/>
                <a:uLnTx/>
                <a:uFillTx/>
                <a:latin typeface="Consolas" panose="020B0609020204030204" pitchFamily="49" charset="0"/>
                <a:ea typeface="+mn-ea"/>
                <a:cs typeface="+mn-cs"/>
              </a:rPr>
              <a:t>LandingPad</a:t>
            </a: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'Block', '</a:t>
            </a:r>
            <a:r>
              <a:rPr kumimoji="0" lang="en-US" sz="7200" b="0" i="0" u="none" strike="noStrike" kern="1200" cap="none" spc="0" normalizeH="0" baseline="0" noProof="0" dirty="0" err="1">
                <a:ln>
                  <a:noFill/>
                </a:ln>
                <a:solidFill>
                  <a:srgbClr val="3B3B3B"/>
                </a:solidFill>
                <a:effectLst/>
                <a:uLnTx/>
                <a:uFillTx/>
                <a:latin typeface="Consolas" panose="020B0609020204030204" pitchFamily="49" charset="0"/>
                <a:ea typeface="+mn-ea"/>
                <a:cs typeface="+mn-cs"/>
              </a:rPr>
              <a:t>ReusedCount</a:t>
            </a: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'Serial’</a:t>
            </a:r>
          </a:p>
          <a:p>
            <a:pPr marL="0" marR="0" lvl="0" indent="0" algn="l" defTabSz="914400" rtl="0" eaLnBrk="1" fontAlgn="auto" latinLnBrk="0" hangingPunct="1">
              <a:lnSpc>
                <a:spcPct val="100000"/>
              </a:lnSpc>
              <a:spcBef>
                <a:spcPts val="1400"/>
              </a:spcBef>
              <a:spcAft>
                <a:spcPts val="0"/>
              </a:spcAft>
              <a:buClrTx/>
              <a:buSzTx/>
              <a:buFont typeface="Arial"/>
              <a:buNone/>
              <a:tabLst/>
              <a:defRPr/>
            </a:pPr>
            <a:endPar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1400"/>
              </a:spcBef>
              <a:spcAft>
                <a:spcPts val="0"/>
              </a:spcAft>
              <a:buClrTx/>
              <a:buSzTx/>
              <a:buFont typeface="Arial"/>
              <a:buNone/>
              <a:tabLst/>
              <a:defRPr/>
            </a:pP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We have converted categorical variables Orbits, </a:t>
            </a:r>
            <a:r>
              <a:rPr kumimoji="0" lang="en-US" sz="7200" b="0" i="0" u="none" strike="noStrike" kern="1200" cap="none" spc="0" normalizeH="0" baseline="0" noProof="0" dirty="0" err="1">
                <a:ln>
                  <a:noFill/>
                </a:ln>
                <a:solidFill>
                  <a:srgbClr val="3B3B3B"/>
                </a:solidFill>
                <a:effectLst/>
                <a:uLnTx/>
                <a:uFillTx/>
                <a:latin typeface="Consolas" panose="020B0609020204030204" pitchFamily="49" charset="0"/>
                <a:ea typeface="+mn-ea"/>
                <a:cs typeface="+mn-cs"/>
              </a:rPr>
              <a:t>LaunchSite</a:t>
            </a: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7200" b="0" i="0" u="none" strike="noStrike" kern="1200" cap="none" spc="0" normalizeH="0" baseline="0" noProof="0" dirty="0" err="1">
                <a:ln>
                  <a:noFill/>
                </a:ln>
                <a:solidFill>
                  <a:srgbClr val="3B3B3B"/>
                </a:solidFill>
                <a:effectLst/>
                <a:uLnTx/>
                <a:uFillTx/>
                <a:latin typeface="Consolas" panose="020B0609020204030204" pitchFamily="49" charset="0"/>
                <a:ea typeface="+mn-ea"/>
                <a:cs typeface="+mn-cs"/>
              </a:rPr>
              <a:t>LandingPad</a:t>
            </a: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and Serial into dummies variables.</a:t>
            </a:r>
            <a:endParaRPr lang="en-US" sz="7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BCA0774-1F08-2DC2-96B2-06889C3F77E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D645B53-435C-77E8-8CEE-D6E58D99C8A7}"/>
              </a:ext>
            </a:extLst>
          </p:cNvPr>
          <p:cNvSpPr txBox="1">
            <a:spLocks/>
          </p:cNvSpPr>
          <p:nvPr/>
        </p:nvSpPr>
        <p:spPr>
          <a:xfrm>
            <a:off x="841125" y="1489837"/>
            <a:ext cx="7068725" cy="427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defRPr/>
            </a:pPr>
            <a:r>
              <a:rPr lang="en-US" sz="2000" dirty="0">
                <a:solidFill>
                  <a:srgbClr val="A5A5A5">
                    <a:lumMod val="25000"/>
                  </a:srgbClr>
                </a:solidFill>
                <a:latin typeface="Abadi" panose="020B0604020104020204" pitchFamily="34" charset="0"/>
              </a:rPr>
              <a:t>Interactive analytics demo in screenshots</a:t>
            </a: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E5F2AB96-262F-BCA0-8AE9-BE8166EF58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C80395AC-7A82-456A-00AB-A8E160A0B80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88D7711F-D643-B909-A26E-7780F3A65C9A}"/>
              </a:ext>
            </a:extLst>
          </p:cNvPr>
          <p:cNvPicPr>
            <a:picLocks noChangeAspect="1"/>
          </p:cNvPicPr>
          <p:nvPr/>
        </p:nvPicPr>
        <p:blipFill>
          <a:blip r:embed="rId4"/>
          <a:stretch>
            <a:fillRect/>
          </a:stretch>
        </p:blipFill>
        <p:spPr>
          <a:xfrm>
            <a:off x="841125" y="2006600"/>
            <a:ext cx="9683619" cy="4312750"/>
          </a:xfrm>
          <a:prstGeom prst="rect">
            <a:avLst/>
          </a:prstGeom>
        </p:spPr>
      </p:pic>
    </p:spTree>
    <p:extLst>
      <p:ext uri="{BB962C8B-B14F-4D97-AF65-F5344CB8AC3E}">
        <p14:creationId xmlns:p14="http://schemas.microsoft.com/office/powerpoint/2010/main" val="26270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7E2F502-ABF3-42A2-66C9-3B60C6BDBE39}"/>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D2CDBF1-B30D-1BF7-2A35-F839C93D23E5}"/>
              </a:ext>
            </a:extLst>
          </p:cNvPr>
          <p:cNvSpPr txBox="1">
            <a:spLocks/>
          </p:cNvSpPr>
          <p:nvPr/>
        </p:nvSpPr>
        <p:spPr>
          <a:xfrm>
            <a:off x="841125" y="1489837"/>
            <a:ext cx="8248011" cy="2624963"/>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80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analysis results</a:t>
            </a:r>
          </a:p>
          <a:p>
            <a:pPr marL="0" marR="0" lvl="0" indent="0" algn="l" defTabSz="914400" rtl="0" eaLnBrk="1" fontAlgn="auto" latinLnBrk="0" hangingPunct="1">
              <a:lnSpc>
                <a:spcPct val="100000"/>
              </a:lnSpc>
              <a:spcBef>
                <a:spcPts val="1400"/>
              </a:spcBef>
              <a:spcAft>
                <a:spcPts val="0"/>
              </a:spcAft>
              <a:buClrTx/>
              <a:buSzTx/>
              <a:buFont typeface="Arial"/>
              <a:buNone/>
              <a:tabLst/>
              <a:defRPr/>
            </a:pP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Four models for classification prediction have been tested: logistic regression SVM, tree and </a:t>
            </a:r>
            <a:r>
              <a:rPr kumimoji="0" lang="en-US" sz="7200" b="0" i="0" u="none" strike="noStrike" kern="1200" cap="none" spc="0" normalizeH="0" baseline="0" noProof="0" dirty="0" err="1">
                <a:ln>
                  <a:noFill/>
                </a:ln>
                <a:solidFill>
                  <a:srgbClr val="3B3B3B"/>
                </a:solidFill>
                <a:effectLst/>
                <a:uLnTx/>
                <a:uFillTx/>
                <a:latin typeface="Consolas" panose="020B0609020204030204" pitchFamily="49" charset="0"/>
                <a:ea typeface="+mn-ea"/>
                <a:cs typeface="+mn-cs"/>
              </a:rPr>
              <a:t>knn</a:t>
            </a:r>
            <a:r>
              <a:rPr lang="en-US" sz="7200" dirty="0">
                <a:solidFill>
                  <a:srgbClr val="3B3B3B"/>
                </a:solidFill>
                <a:latin typeface="Consolas" panose="020B0609020204030204" pitchFamily="49" charset="0"/>
              </a:rPr>
              <a:t>.</a:t>
            </a:r>
            <a:endPar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1400"/>
              </a:spcBef>
              <a:spcAft>
                <a:spcPts val="0"/>
              </a:spcAft>
              <a:buClrTx/>
              <a:buSzTx/>
              <a:buFont typeface="Arial"/>
              <a:buNone/>
              <a:tabLst/>
              <a:defRPr/>
            </a:pPr>
            <a:r>
              <a:rPr kumimoji="0" lang="en-US" sz="720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The best model classification model chosen based on Jaccard index and Test set of 20% of data is tree.</a:t>
            </a:r>
            <a:endParaRPr kumimoji="0" lang="en-US" sz="72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5566F9FE-7EE4-F492-4D97-D62B1DAC2D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864DA737-392C-5D88-0ECD-81EA9DAA09E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153467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19200"/>
            <a:ext cx="9326489" cy="39512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80000"/>
              </a:lnSpc>
              <a:spcBef>
                <a:spcPts val="400"/>
              </a:spcBef>
              <a:buNone/>
              <a:defRPr/>
            </a:pPr>
            <a:r>
              <a:rPr lang="en-US" sz="1200" dirty="0" err="1">
                <a:solidFill>
                  <a:srgbClr val="3B3B3B"/>
                </a:solidFill>
                <a:latin typeface="Consolas" panose="020B0609020204030204" pitchFamily="49" charset="0"/>
              </a:rPr>
              <a:t>sns.catplot</a:t>
            </a:r>
            <a:r>
              <a:rPr lang="en-US" sz="1200" dirty="0">
                <a:solidFill>
                  <a:srgbClr val="3B3B3B"/>
                </a:solidFill>
                <a:latin typeface="Consolas" panose="020B0609020204030204" pitchFamily="49" charset="0"/>
              </a:rPr>
              <a:t>(y="</a:t>
            </a:r>
            <a:r>
              <a:rPr lang="en-US" sz="1200" dirty="0" err="1">
                <a:solidFill>
                  <a:srgbClr val="3B3B3B"/>
                </a:solidFill>
                <a:latin typeface="Consolas" panose="020B0609020204030204" pitchFamily="49" charset="0"/>
              </a:rPr>
              <a:t>LaunchSite</a:t>
            </a:r>
            <a:r>
              <a:rPr lang="en-US" sz="1200" dirty="0">
                <a:solidFill>
                  <a:srgbClr val="3B3B3B"/>
                </a:solidFill>
                <a:latin typeface="Consolas" panose="020B0609020204030204" pitchFamily="49" charset="0"/>
              </a:rPr>
              <a:t>", x="</a:t>
            </a:r>
            <a:r>
              <a:rPr lang="en-US" sz="1200" dirty="0" err="1">
                <a:solidFill>
                  <a:srgbClr val="3B3B3B"/>
                </a:solidFill>
                <a:latin typeface="Consolas" panose="020B0609020204030204" pitchFamily="49" charset="0"/>
              </a:rPr>
              <a:t>FlightNumber</a:t>
            </a:r>
            <a:r>
              <a:rPr lang="en-US" sz="1200" dirty="0">
                <a:solidFill>
                  <a:srgbClr val="3B3B3B"/>
                </a:solidFill>
                <a:latin typeface="Consolas" panose="020B0609020204030204" pitchFamily="49" charset="0"/>
              </a:rPr>
              <a:t>", hue="Class", data=</a:t>
            </a:r>
            <a:r>
              <a:rPr lang="en-US" sz="1200" dirty="0" err="1">
                <a:solidFill>
                  <a:srgbClr val="3B3B3B"/>
                </a:solidFill>
                <a:latin typeface="Consolas" panose="020B0609020204030204" pitchFamily="49" charset="0"/>
              </a:rPr>
              <a:t>df</a:t>
            </a:r>
            <a:r>
              <a:rPr lang="en-US" sz="1200" dirty="0">
                <a:solidFill>
                  <a:srgbClr val="3B3B3B"/>
                </a:solidFill>
                <a:latin typeface="Consolas" panose="020B0609020204030204" pitchFamily="49" charset="0"/>
              </a:rPr>
              <a:t>, aspect = 5)</a:t>
            </a:r>
          </a:p>
          <a:p>
            <a:pPr marL="0" indent="0">
              <a:lnSpc>
                <a:spcPct val="80000"/>
              </a:lnSpc>
              <a:spcBef>
                <a:spcPts val="400"/>
              </a:spcBef>
              <a:buNone/>
              <a:defRPr/>
            </a:pPr>
            <a:r>
              <a:rPr lang="en-US" sz="1200" dirty="0" err="1">
                <a:solidFill>
                  <a:srgbClr val="3B3B3B"/>
                </a:solidFill>
                <a:latin typeface="Consolas" panose="020B0609020204030204" pitchFamily="49" charset="0"/>
              </a:rPr>
              <a:t>plt.xlabel</a:t>
            </a:r>
            <a:r>
              <a:rPr lang="en-US" sz="1200" dirty="0">
                <a:solidFill>
                  <a:srgbClr val="3B3B3B"/>
                </a:solidFill>
                <a:latin typeface="Consolas" panose="020B0609020204030204" pitchFamily="49" charset="0"/>
              </a:rPr>
              <a:t>("Flight Number",</a:t>
            </a:r>
            <a:r>
              <a:rPr lang="en-US" sz="1200" dirty="0" err="1">
                <a:solidFill>
                  <a:srgbClr val="3B3B3B"/>
                </a:solidFill>
                <a:latin typeface="Consolas" panose="020B0609020204030204" pitchFamily="49" charset="0"/>
              </a:rPr>
              <a:t>fontsize</a:t>
            </a:r>
            <a:r>
              <a:rPr lang="en-US" sz="1200" dirty="0">
                <a:solidFill>
                  <a:srgbClr val="3B3B3B"/>
                </a:solidFill>
                <a:latin typeface="Consolas" panose="020B0609020204030204" pitchFamily="49" charset="0"/>
              </a:rPr>
              <a:t>=20)</a:t>
            </a:r>
          </a:p>
          <a:p>
            <a:pPr marL="0" indent="0">
              <a:lnSpc>
                <a:spcPct val="80000"/>
              </a:lnSpc>
              <a:spcBef>
                <a:spcPts val="400"/>
              </a:spcBef>
              <a:buNone/>
              <a:defRPr/>
            </a:pPr>
            <a:r>
              <a:rPr lang="en-US" sz="1200" dirty="0" err="1">
                <a:solidFill>
                  <a:srgbClr val="3B3B3B"/>
                </a:solidFill>
                <a:latin typeface="Consolas" panose="020B0609020204030204" pitchFamily="49" charset="0"/>
              </a:rPr>
              <a:t>plt.ylabel</a:t>
            </a:r>
            <a:r>
              <a:rPr lang="en-US" sz="1200" dirty="0">
                <a:solidFill>
                  <a:srgbClr val="3B3B3B"/>
                </a:solidFill>
                <a:latin typeface="Consolas" panose="020B0609020204030204" pitchFamily="49" charset="0"/>
              </a:rPr>
              <a:t>("Launch Site",</a:t>
            </a:r>
            <a:r>
              <a:rPr lang="en-US" sz="1200" dirty="0" err="1">
                <a:solidFill>
                  <a:srgbClr val="3B3B3B"/>
                </a:solidFill>
                <a:latin typeface="Consolas" panose="020B0609020204030204" pitchFamily="49" charset="0"/>
              </a:rPr>
              <a:t>fontsize</a:t>
            </a:r>
            <a:r>
              <a:rPr lang="en-US" sz="1200" dirty="0">
                <a:solidFill>
                  <a:srgbClr val="3B3B3B"/>
                </a:solidFill>
                <a:latin typeface="Consolas" panose="020B0609020204030204" pitchFamily="49" charset="0"/>
              </a:rPr>
              <a:t>=20)</a:t>
            </a:r>
          </a:p>
          <a:p>
            <a:pPr marL="0" indent="0">
              <a:lnSpc>
                <a:spcPct val="80000"/>
              </a:lnSpc>
              <a:spcBef>
                <a:spcPts val="400"/>
              </a:spcBef>
              <a:buNone/>
              <a:defRPr/>
            </a:pPr>
            <a:r>
              <a:rPr lang="en-US" sz="1200" dirty="0" err="1">
                <a:solidFill>
                  <a:srgbClr val="3B3B3B"/>
                </a:solidFill>
                <a:latin typeface="Consolas" panose="020B0609020204030204" pitchFamily="49" charset="0"/>
              </a:rPr>
              <a:t>plt.show</a:t>
            </a:r>
            <a:r>
              <a:rPr lang="en-US" sz="1200" dirty="0">
                <a:solidFill>
                  <a:srgbClr val="3B3B3B"/>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7C126B78-2EF6-5AEE-BD75-B01EA582BEE6}"/>
              </a:ext>
            </a:extLst>
          </p:cNvPr>
          <p:cNvPicPr>
            <a:picLocks noChangeAspect="1"/>
          </p:cNvPicPr>
          <p:nvPr/>
        </p:nvPicPr>
        <p:blipFill>
          <a:blip r:embed="rId3"/>
          <a:stretch>
            <a:fillRect/>
          </a:stretch>
        </p:blipFill>
        <p:spPr>
          <a:xfrm>
            <a:off x="275202" y="2952751"/>
            <a:ext cx="11298805" cy="2781300"/>
          </a:xfrm>
          <a:prstGeom prst="rect">
            <a:avLst/>
          </a:prstGeom>
        </p:spPr>
      </p:pic>
      <p:sp>
        <p:nvSpPr>
          <p:cNvPr id="7" name="TextBox 6">
            <a:extLst>
              <a:ext uri="{FF2B5EF4-FFF2-40B4-BE49-F238E27FC236}">
                <a16:creationId xmlns:a16="http://schemas.microsoft.com/office/drawing/2014/main" id="{6815F66D-DC32-2870-C55E-F81D2F3D331E}"/>
              </a:ext>
            </a:extLst>
          </p:cNvPr>
          <p:cNvSpPr txBox="1"/>
          <p:nvPr/>
        </p:nvSpPr>
        <p:spPr>
          <a:xfrm>
            <a:off x="734028" y="5857060"/>
            <a:ext cx="9905337" cy="369332"/>
          </a:xfrm>
          <a:prstGeom prst="rect">
            <a:avLst/>
          </a:prstGeom>
          <a:noFill/>
        </p:spPr>
        <p:txBody>
          <a:bodyPr wrap="square">
            <a:spAutoFit/>
          </a:bodyPr>
          <a:lstStyle/>
          <a:p>
            <a:pPr marL="0" indent="0">
              <a:buNone/>
            </a:pPr>
            <a:r>
              <a:rPr lang="en-US" sz="1800" dirty="0">
                <a:solidFill>
                  <a:srgbClr val="3B3B3B"/>
                </a:solidFill>
                <a:latin typeface="Consolas" panose="020B0609020204030204" pitchFamily="49" charset="0"/>
              </a:rPr>
              <a:t>Takeaway: the biggest number of launches was from CCAFS SLC-40 launch site</a:t>
            </a:r>
            <a:endParaRPr lang="en-US" sz="18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83527"/>
            <a:ext cx="10862747" cy="449781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marL="0" indent="0">
              <a:lnSpc>
                <a:spcPct val="80000"/>
              </a:lnSpc>
              <a:spcBef>
                <a:spcPts val="400"/>
              </a:spcBef>
              <a:buNone/>
              <a:defRPr/>
            </a:pPr>
            <a:r>
              <a:rPr lang="en-US" sz="1200" dirty="0" err="1">
                <a:solidFill>
                  <a:srgbClr val="3B3B3B"/>
                </a:solidFill>
                <a:latin typeface="Consolas" panose="020B0609020204030204" pitchFamily="49" charset="0"/>
              </a:rPr>
              <a:t>sns.catplot</a:t>
            </a:r>
            <a:r>
              <a:rPr lang="en-US" sz="1200" dirty="0">
                <a:solidFill>
                  <a:srgbClr val="3B3B3B"/>
                </a:solidFill>
                <a:latin typeface="Consolas" panose="020B0609020204030204" pitchFamily="49" charset="0"/>
              </a:rPr>
              <a:t>(y="</a:t>
            </a:r>
            <a:r>
              <a:rPr lang="en-US" sz="1200" dirty="0" err="1">
                <a:solidFill>
                  <a:srgbClr val="3B3B3B"/>
                </a:solidFill>
                <a:latin typeface="Consolas" panose="020B0609020204030204" pitchFamily="49" charset="0"/>
              </a:rPr>
              <a:t>LaunchSite</a:t>
            </a:r>
            <a:r>
              <a:rPr lang="en-US" sz="1200" dirty="0">
                <a:solidFill>
                  <a:srgbClr val="3B3B3B"/>
                </a:solidFill>
                <a:latin typeface="Consolas" panose="020B0609020204030204" pitchFamily="49" charset="0"/>
              </a:rPr>
              <a:t>", x="</a:t>
            </a:r>
            <a:r>
              <a:rPr lang="en-US" sz="1200" dirty="0" err="1">
                <a:solidFill>
                  <a:srgbClr val="3B3B3B"/>
                </a:solidFill>
                <a:latin typeface="Consolas" panose="020B0609020204030204" pitchFamily="49" charset="0"/>
              </a:rPr>
              <a:t>PayloadMass</a:t>
            </a:r>
            <a:r>
              <a:rPr lang="en-US" sz="1200" dirty="0">
                <a:solidFill>
                  <a:srgbClr val="3B3B3B"/>
                </a:solidFill>
                <a:latin typeface="Consolas" panose="020B0609020204030204" pitchFamily="49" charset="0"/>
              </a:rPr>
              <a:t>", hue="Class", data=</a:t>
            </a:r>
            <a:r>
              <a:rPr lang="en-US" sz="1200" dirty="0" err="1">
                <a:solidFill>
                  <a:srgbClr val="3B3B3B"/>
                </a:solidFill>
                <a:latin typeface="Consolas" panose="020B0609020204030204" pitchFamily="49" charset="0"/>
              </a:rPr>
              <a:t>df</a:t>
            </a:r>
            <a:r>
              <a:rPr lang="en-US" sz="1200" dirty="0">
                <a:solidFill>
                  <a:srgbClr val="3B3B3B"/>
                </a:solidFill>
                <a:latin typeface="Consolas" panose="020B0609020204030204" pitchFamily="49" charset="0"/>
              </a:rPr>
              <a:t>, aspect = 5)</a:t>
            </a:r>
          </a:p>
          <a:p>
            <a:pPr marL="0" indent="0">
              <a:lnSpc>
                <a:spcPct val="80000"/>
              </a:lnSpc>
              <a:spcBef>
                <a:spcPts val="400"/>
              </a:spcBef>
              <a:buNone/>
              <a:defRPr/>
            </a:pPr>
            <a:r>
              <a:rPr lang="en-US" sz="1200" dirty="0" err="1">
                <a:solidFill>
                  <a:srgbClr val="3B3B3B"/>
                </a:solidFill>
                <a:latin typeface="Consolas" panose="020B0609020204030204" pitchFamily="49" charset="0"/>
              </a:rPr>
              <a:t>plt.xlabel</a:t>
            </a:r>
            <a:r>
              <a:rPr lang="en-US" sz="1200" dirty="0">
                <a:solidFill>
                  <a:srgbClr val="3B3B3B"/>
                </a:solidFill>
                <a:latin typeface="Consolas" panose="020B0609020204030204" pitchFamily="49" charset="0"/>
              </a:rPr>
              <a:t>("Payload Mass (kg)",</a:t>
            </a:r>
            <a:r>
              <a:rPr lang="en-US" sz="1200" dirty="0" err="1">
                <a:solidFill>
                  <a:srgbClr val="3B3B3B"/>
                </a:solidFill>
                <a:latin typeface="Consolas" panose="020B0609020204030204" pitchFamily="49" charset="0"/>
              </a:rPr>
              <a:t>fontsize</a:t>
            </a:r>
            <a:r>
              <a:rPr lang="en-US" sz="1200" dirty="0">
                <a:solidFill>
                  <a:srgbClr val="3B3B3B"/>
                </a:solidFill>
                <a:latin typeface="Consolas" panose="020B0609020204030204" pitchFamily="49" charset="0"/>
              </a:rPr>
              <a:t>=20)</a:t>
            </a:r>
          </a:p>
          <a:p>
            <a:pPr marL="0" indent="0">
              <a:lnSpc>
                <a:spcPct val="80000"/>
              </a:lnSpc>
              <a:spcBef>
                <a:spcPts val="400"/>
              </a:spcBef>
              <a:buNone/>
              <a:defRPr/>
            </a:pPr>
            <a:r>
              <a:rPr lang="en-US" sz="1200" dirty="0" err="1">
                <a:solidFill>
                  <a:srgbClr val="3B3B3B"/>
                </a:solidFill>
                <a:latin typeface="Consolas" panose="020B0609020204030204" pitchFamily="49" charset="0"/>
              </a:rPr>
              <a:t>plt.ylabel</a:t>
            </a:r>
            <a:r>
              <a:rPr lang="en-US" sz="1200" dirty="0">
                <a:solidFill>
                  <a:srgbClr val="3B3B3B"/>
                </a:solidFill>
                <a:latin typeface="Consolas" panose="020B0609020204030204" pitchFamily="49" charset="0"/>
              </a:rPr>
              <a:t>("Launch Site",</a:t>
            </a:r>
            <a:r>
              <a:rPr lang="en-US" sz="1200" dirty="0" err="1">
                <a:solidFill>
                  <a:srgbClr val="3B3B3B"/>
                </a:solidFill>
                <a:latin typeface="Consolas" panose="020B0609020204030204" pitchFamily="49" charset="0"/>
              </a:rPr>
              <a:t>fontsize</a:t>
            </a:r>
            <a:r>
              <a:rPr lang="en-US" sz="1200" dirty="0">
                <a:solidFill>
                  <a:srgbClr val="3B3B3B"/>
                </a:solidFill>
                <a:latin typeface="Consolas" panose="020B0609020204030204" pitchFamily="49" charset="0"/>
              </a:rPr>
              <a:t>=20)</a:t>
            </a:r>
          </a:p>
          <a:p>
            <a:pPr marL="0" indent="0">
              <a:lnSpc>
                <a:spcPct val="80000"/>
              </a:lnSpc>
              <a:spcBef>
                <a:spcPts val="400"/>
              </a:spcBef>
              <a:buNone/>
              <a:defRPr/>
            </a:pPr>
            <a:r>
              <a:rPr lang="en-US" sz="1200" dirty="0" err="1">
                <a:solidFill>
                  <a:srgbClr val="3B3B3B"/>
                </a:solidFill>
                <a:latin typeface="Consolas" panose="020B0609020204030204" pitchFamily="49" charset="0"/>
              </a:rPr>
              <a:t>plt.show</a:t>
            </a:r>
            <a:r>
              <a:rPr lang="en-US" sz="1200" dirty="0">
                <a:solidFill>
                  <a:srgbClr val="3B3B3B"/>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11D4B839-7840-009F-DBF3-EB96BAB3EF14}"/>
              </a:ext>
            </a:extLst>
          </p:cNvPr>
          <p:cNvPicPr>
            <a:picLocks noChangeAspect="1"/>
          </p:cNvPicPr>
          <p:nvPr/>
        </p:nvPicPr>
        <p:blipFill>
          <a:blip r:embed="rId3"/>
          <a:stretch>
            <a:fillRect/>
          </a:stretch>
        </p:blipFill>
        <p:spPr>
          <a:xfrm>
            <a:off x="333955" y="3085468"/>
            <a:ext cx="11699020" cy="2389005"/>
          </a:xfrm>
          <a:prstGeom prst="rect">
            <a:avLst/>
          </a:prstGeom>
        </p:spPr>
      </p:pic>
      <p:sp>
        <p:nvSpPr>
          <p:cNvPr id="7" name="TextBox 6">
            <a:extLst>
              <a:ext uri="{FF2B5EF4-FFF2-40B4-BE49-F238E27FC236}">
                <a16:creationId xmlns:a16="http://schemas.microsoft.com/office/drawing/2014/main" id="{FD4B0E4B-E2B9-8863-520E-11BF07CB9269}"/>
              </a:ext>
            </a:extLst>
          </p:cNvPr>
          <p:cNvSpPr txBox="1"/>
          <p:nvPr/>
        </p:nvSpPr>
        <p:spPr>
          <a:xfrm>
            <a:off x="438907" y="5630294"/>
            <a:ext cx="11314185" cy="646331"/>
          </a:xfrm>
          <a:prstGeom prst="rect">
            <a:avLst/>
          </a:prstGeom>
          <a:noFill/>
        </p:spPr>
        <p:txBody>
          <a:bodyPr wrap="square">
            <a:spAutoFit/>
          </a:bodyPr>
          <a:lstStyle/>
          <a:p>
            <a:pPr marL="0" indent="0">
              <a:buNone/>
            </a:pPr>
            <a:r>
              <a:rPr lang="en-US" sz="1800" dirty="0">
                <a:solidFill>
                  <a:srgbClr val="3B3B3B"/>
                </a:solidFill>
                <a:latin typeface="Consolas" panose="020B0609020204030204" pitchFamily="49" charset="0"/>
              </a:rPr>
              <a:t>Takeaway: for the VAFB-SLC </a:t>
            </a:r>
            <a:r>
              <a:rPr lang="en-US" sz="1800" dirty="0" err="1">
                <a:solidFill>
                  <a:srgbClr val="3B3B3B"/>
                </a:solidFill>
                <a:latin typeface="Consolas" panose="020B0609020204030204" pitchFamily="49" charset="0"/>
              </a:rPr>
              <a:t>launchsite</a:t>
            </a:r>
            <a:r>
              <a:rPr lang="en-US" sz="1800" dirty="0">
                <a:solidFill>
                  <a:srgbClr val="3B3B3B"/>
                </a:solidFill>
                <a:latin typeface="Consolas" panose="020B0609020204030204" pitchFamily="49" charset="0"/>
              </a:rPr>
              <a:t> there are no rockets launched for </a:t>
            </a:r>
            <a:r>
              <a:rPr lang="en-US" sz="1800" dirty="0" err="1">
                <a:solidFill>
                  <a:srgbClr val="3B3B3B"/>
                </a:solidFill>
                <a:latin typeface="Consolas" panose="020B0609020204030204" pitchFamily="49" charset="0"/>
              </a:rPr>
              <a:t>heavypayload</a:t>
            </a:r>
            <a:r>
              <a:rPr lang="en-US" sz="1800" dirty="0">
                <a:solidFill>
                  <a:srgbClr val="3B3B3B"/>
                </a:solidFill>
                <a:latin typeface="Consolas" panose="020B0609020204030204" pitchFamily="49" charset="0"/>
              </a:rPr>
              <a:t> mass(greater than 10000).</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35819"/>
            <a:ext cx="10687961" cy="455788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80000"/>
              </a:lnSpc>
              <a:spcBef>
                <a:spcPts val="400"/>
              </a:spcBef>
              <a:buNone/>
              <a:defRPr/>
            </a:pPr>
            <a:r>
              <a:rPr lang="en-US" sz="1200" dirty="0" err="1">
                <a:solidFill>
                  <a:srgbClr val="3B3B3B"/>
                </a:solidFill>
                <a:latin typeface="Consolas" panose="020B0609020204030204" pitchFamily="49" charset="0"/>
              </a:rPr>
              <a:t>df_grouped</a:t>
            </a:r>
            <a:r>
              <a:rPr lang="en-US" sz="1200" dirty="0">
                <a:solidFill>
                  <a:srgbClr val="3B3B3B"/>
                </a:solidFill>
                <a:latin typeface="Consolas" panose="020B0609020204030204" pitchFamily="49" charset="0"/>
              </a:rPr>
              <a:t> = </a:t>
            </a:r>
            <a:r>
              <a:rPr lang="en-US" sz="1200" dirty="0" err="1">
                <a:solidFill>
                  <a:srgbClr val="3B3B3B"/>
                </a:solidFill>
                <a:latin typeface="Consolas" panose="020B0609020204030204" pitchFamily="49" charset="0"/>
              </a:rPr>
              <a:t>df.groupby</a:t>
            </a:r>
            <a:r>
              <a:rPr lang="en-US" sz="1200" dirty="0">
                <a:solidFill>
                  <a:srgbClr val="3B3B3B"/>
                </a:solidFill>
                <a:latin typeface="Consolas" panose="020B0609020204030204" pitchFamily="49" charset="0"/>
              </a:rPr>
              <a:t>(['Orbit'], </a:t>
            </a:r>
            <a:r>
              <a:rPr lang="en-US" sz="1200" dirty="0" err="1">
                <a:solidFill>
                  <a:srgbClr val="3B3B3B"/>
                </a:solidFill>
                <a:latin typeface="Consolas" panose="020B0609020204030204" pitchFamily="49" charset="0"/>
              </a:rPr>
              <a:t>as_index</a:t>
            </a:r>
            <a:r>
              <a:rPr lang="en-US" sz="1200" dirty="0">
                <a:solidFill>
                  <a:srgbClr val="3B3B3B"/>
                </a:solidFill>
                <a:latin typeface="Consolas" panose="020B0609020204030204" pitchFamily="49" charset="0"/>
              </a:rPr>
              <a:t>=False).</a:t>
            </a:r>
            <a:r>
              <a:rPr lang="en-US" sz="1200" dirty="0" err="1">
                <a:solidFill>
                  <a:srgbClr val="3B3B3B"/>
                </a:solidFill>
                <a:latin typeface="Consolas" panose="020B0609020204030204" pitchFamily="49" charset="0"/>
              </a:rPr>
              <a:t>agg</a:t>
            </a:r>
            <a:r>
              <a:rPr lang="en-US" sz="1200" dirty="0">
                <a:solidFill>
                  <a:srgbClr val="3B3B3B"/>
                </a:solidFill>
                <a:latin typeface="Consolas" panose="020B0609020204030204" pitchFamily="49" charset="0"/>
              </a:rPr>
              <a:t>({'Class': 'mean'})</a:t>
            </a:r>
          </a:p>
          <a:p>
            <a:pPr marL="0" indent="0">
              <a:lnSpc>
                <a:spcPct val="80000"/>
              </a:lnSpc>
              <a:spcBef>
                <a:spcPts val="400"/>
              </a:spcBef>
              <a:buNone/>
              <a:defRPr/>
            </a:pPr>
            <a:r>
              <a:rPr lang="en-US" sz="1200" dirty="0" err="1">
                <a:solidFill>
                  <a:srgbClr val="3B3B3B"/>
                </a:solidFill>
                <a:latin typeface="Consolas" panose="020B0609020204030204" pitchFamily="49" charset="0"/>
              </a:rPr>
              <a:t>df_grouped.set_index</a:t>
            </a:r>
            <a:r>
              <a:rPr lang="en-US" sz="1200" dirty="0">
                <a:solidFill>
                  <a:srgbClr val="3B3B3B"/>
                </a:solidFill>
                <a:latin typeface="Consolas" panose="020B0609020204030204" pitchFamily="49" charset="0"/>
              </a:rPr>
              <a:t>('Orbit', </a:t>
            </a:r>
            <a:r>
              <a:rPr lang="en-US" sz="1200" dirty="0" err="1">
                <a:solidFill>
                  <a:srgbClr val="3B3B3B"/>
                </a:solidFill>
                <a:latin typeface="Consolas" panose="020B0609020204030204" pitchFamily="49" charset="0"/>
              </a:rPr>
              <a:t>inplace</a:t>
            </a:r>
            <a:r>
              <a:rPr lang="en-US" sz="1200" dirty="0">
                <a:solidFill>
                  <a:srgbClr val="3B3B3B"/>
                </a:solidFill>
                <a:latin typeface="Consolas" panose="020B0609020204030204" pitchFamily="49" charset="0"/>
              </a:rPr>
              <a:t>=True)</a:t>
            </a:r>
          </a:p>
          <a:p>
            <a:pPr marL="0" indent="0">
              <a:lnSpc>
                <a:spcPct val="80000"/>
              </a:lnSpc>
              <a:spcBef>
                <a:spcPts val="400"/>
              </a:spcBef>
              <a:buNone/>
              <a:defRPr/>
            </a:pPr>
            <a:r>
              <a:rPr lang="en-US" sz="1200" dirty="0" err="1">
                <a:solidFill>
                  <a:srgbClr val="3B3B3B"/>
                </a:solidFill>
                <a:latin typeface="Consolas" panose="020B0609020204030204" pitchFamily="49" charset="0"/>
              </a:rPr>
              <a:t>df_grouped.plot</a:t>
            </a:r>
            <a:r>
              <a:rPr lang="en-US" sz="1200" dirty="0">
                <a:solidFill>
                  <a:srgbClr val="3B3B3B"/>
                </a:solidFill>
                <a:latin typeface="Consolas" panose="020B0609020204030204" pitchFamily="49" charset="0"/>
              </a:rPr>
              <a:t>(kind='bar', </a:t>
            </a:r>
            <a:r>
              <a:rPr lang="en-US" sz="1200" dirty="0" err="1">
                <a:solidFill>
                  <a:srgbClr val="3B3B3B"/>
                </a:solidFill>
                <a:latin typeface="Consolas" panose="020B0609020204030204" pitchFamily="49" charset="0"/>
              </a:rPr>
              <a:t>figsize</a:t>
            </a:r>
            <a:r>
              <a:rPr lang="en-US" sz="1200" dirty="0">
                <a:solidFill>
                  <a:srgbClr val="3B3B3B"/>
                </a:solidFill>
                <a:latin typeface="Consolas" panose="020B0609020204030204" pitchFamily="49" charset="0"/>
              </a:rPr>
              <a:t>=(10, 6), rot=90) </a:t>
            </a:r>
          </a:p>
          <a:p>
            <a:pPr marL="0" indent="0">
              <a:lnSpc>
                <a:spcPct val="80000"/>
              </a:lnSpc>
              <a:spcBef>
                <a:spcPts val="400"/>
              </a:spcBef>
              <a:buNone/>
              <a:defRPr/>
            </a:pPr>
            <a:r>
              <a:rPr lang="en-US" sz="1200" dirty="0" err="1">
                <a:solidFill>
                  <a:srgbClr val="3B3B3B"/>
                </a:solidFill>
                <a:latin typeface="Consolas" panose="020B0609020204030204" pitchFamily="49" charset="0"/>
              </a:rPr>
              <a:t>plt.xlabel</a:t>
            </a:r>
            <a:r>
              <a:rPr lang="en-US" sz="1200" dirty="0">
                <a:solidFill>
                  <a:srgbClr val="3B3B3B"/>
                </a:solidFill>
                <a:latin typeface="Consolas" panose="020B0609020204030204" pitchFamily="49" charset="0"/>
              </a:rPr>
              <a:t>('Orbit')</a:t>
            </a:r>
          </a:p>
          <a:p>
            <a:pPr marL="0" indent="0">
              <a:lnSpc>
                <a:spcPct val="80000"/>
              </a:lnSpc>
              <a:spcBef>
                <a:spcPts val="400"/>
              </a:spcBef>
              <a:buNone/>
              <a:defRPr/>
            </a:pPr>
            <a:r>
              <a:rPr lang="en-US" sz="1200" dirty="0" err="1">
                <a:solidFill>
                  <a:srgbClr val="3B3B3B"/>
                </a:solidFill>
                <a:latin typeface="Consolas" panose="020B0609020204030204" pitchFamily="49" charset="0"/>
              </a:rPr>
              <a:t>plt.ylabel</a:t>
            </a:r>
            <a:r>
              <a:rPr lang="en-US" sz="1200" dirty="0">
                <a:solidFill>
                  <a:srgbClr val="3B3B3B"/>
                </a:solidFill>
                <a:latin typeface="Consolas" panose="020B0609020204030204" pitchFamily="49" charset="0"/>
              </a:rPr>
              <a:t>('Success rate')</a:t>
            </a:r>
          </a:p>
          <a:p>
            <a:pPr marL="0" indent="0">
              <a:lnSpc>
                <a:spcPct val="80000"/>
              </a:lnSpc>
              <a:spcBef>
                <a:spcPts val="400"/>
              </a:spcBef>
              <a:buNone/>
              <a:defRPr/>
            </a:pPr>
            <a:r>
              <a:rPr lang="en-US" sz="1200" dirty="0" err="1">
                <a:solidFill>
                  <a:srgbClr val="3B3B3B"/>
                </a:solidFill>
                <a:latin typeface="Consolas" panose="020B0609020204030204" pitchFamily="49" charset="0"/>
              </a:rPr>
              <a:t>plt.title</a:t>
            </a:r>
            <a:r>
              <a:rPr lang="en-US" sz="1200" dirty="0">
                <a:solidFill>
                  <a:srgbClr val="3B3B3B"/>
                </a:solidFill>
                <a:latin typeface="Consolas" panose="020B0609020204030204" pitchFamily="49" charset="0"/>
              </a:rPr>
              <a:t>('Success rate of Orbit')</a:t>
            </a:r>
          </a:p>
          <a:p>
            <a:pPr marL="0" indent="0">
              <a:lnSpc>
                <a:spcPct val="80000"/>
              </a:lnSpc>
              <a:spcBef>
                <a:spcPts val="400"/>
              </a:spcBef>
              <a:buNone/>
              <a:defRPr/>
            </a:pPr>
            <a:r>
              <a:rPr lang="en-US" sz="1200" dirty="0" err="1">
                <a:solidFill>
                  <a:srgbClr val="3B3B3B"/>
                </a:solidFill>
                <a:latin typeface="Consolas" panose="020B0609020204030204" pitchFamily="49" charset="0"/>
              </a:rPr>
              <a:t>plt.show</a:t>
            </a:r>
            <a:r>
              <a:rPr lang="en-US" sz="1200" dirty="0">
                <a:solidFill>
                  <a:srgbClr val="3B3B3B"/>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bar chart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C9D88E49-084B-0F41-3A6B-04172887F14B}"/>
              </a:ext>
            </a:extLst>
          </p:cNvPr>
          <p:cNvPicPr>
            <a:picLocks noChangeAspect="1"/>
          </p:cNvPicPr>
          <p:nvPr/>
        </p:nvPicPr>
        <p:blipFill>
          <a:blip r:embed="rId3"/>
          <a:stretch>
            <a:fillRect/>
          </a:stretch>
        </p:blipFill>
        <p:spPr>
          <a:xfrm>
            <a:off x="477078" y="3614760"/>
            <a:ext cx="8857753" cy="3112096"/>
          </a:xfrm>
          <a:prstGeom prst="rect">
            <a:avLst/>
          </a:prstGeom>
        </p:spPr>
      </p:pic>
      <p:sp>
        <p:nvSpPr>
          <p:cNvPr id="7" name="TextBox 6">
            <a:extLst>
              <a:ext uri="{FF2B5EF4-FFF2-40B4-BE49-F238E27FC236}">
                <a16:creationId xmlns:a16="http://schemas.microsoft.com/office/drawing/2014/main" id="{E5684B87-6359-E536-918E-901F69B9ABA3}"/>
              </a:ext>
            </a:extLst>
          </p:cNvPr>
          <p:cNvSpPr txBox="1"/>
          <p:nvPr/>
        </p:nvSpPr>
        <p:spPr>
          <a:xfrm>
            <a:off x="9334830" y="4533970"/>
            <a:ext cx="3047337" cy="1200329"/>
          </a:xfrm>
          <a:prstGeom prst="rect">
            <a:avLst/>
          </a:prstGeom>
          <a:noFill/>
        </p:spPr>
        <p:txBody>
          <a:bodyPr wrap="square">
            <a:spAutoFit/>
          </a:bodyPr>
          <a:lstStyle/>
          <a:p>
            <a:pPr marL="0" indent="0">
              <a:buNone/>
            </a:pPr>
            <a:r>
              <a:rPr lang="en-US" sz="1800" dirty="0">
                <a:solidFill>
                  <a:srgbClr val="3B3B3B"/>
                </a:solidFill>
                <a:latin typeface="Consolas" panose="020B0609020204030204" pitchFamily="49" charset="0"/>
              </a:rPr>
              <a:t>Takeaway: ES-L1, GEO, HEO and SSO orbits have the highest success rates (100%)</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59673"/>
            <a:ext cx="10584452" cy="452167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marL="0" indent="0">
              <a:lnSpc>
                <a:spcPct val="80000"/>
              </a:lnSpc>
              <a:spcBef>
                <a:spcPts val="400"/>
              </a:spcBef>
              <a:buNone/>
              <a:defRPr/>
            </a:pPr>
            <a:r>
              <a:rPr lang="en-US" sz="1200" dirty="0" err="1">
                <a:solidFill>
                  <a:srgbClr val="3B3B3B"/>
                </a:solidFill>
                <a:latin typeface="Consolas" panose="020B0609020204030204" pitchFamily="49" charset="0"/>
              </a:rPr>
              <a:t>sns.catplot</a:t>
            </a:r>
            <a:r>
              <a:rPr lang="en-US" sz="1200" dirty="0">
                <a:solidFill>
                  <a:srgbClr val="3B3B3B"/>
                </a:solidFill>
                <a:latin typeface="Consolas" panose="020B0609020204030204" pitchFamily="49" charset="0"/>
              </a:rPr>
              <a:t>(y="Orbit", x="</a:t>
            </a:r>
            <a:r>
              <a:rPr lang="en-US" sz="1200" dirty="0" err="1">
                <a:solidFill>
                  <a:srgbClr val="3B3B3B"/>
                </a:solidFill>
                <a:latin typeface="Consolas" panose="020B0609020204030204" pitchFamily="49" charset="0"/>
              </a:rPr>
              <a:t>FlightNumber</a:t>
            </a:r>
            <a:r>
              <a:rPr lang="en-US" sz="1200" dirty="0">
                <a:solidFill>
                  <a:srgbClr val="3B3B3B"/>
                </a:solidFill>
                <a:latin typeface="Consolas" panose="020B0609020204030204" pitchFamily="49" charset="0"/>
              </a:rPr>
              <a:t>", hue="Class", data=</a:t>
            </a:r>
            <a:r>
              <a:rPr lang="en-US" sz="1200" dirty="0" err="1">
                <a:solidFill>
                  <a:srgbClr val="3B3B3B"/>
                </a:solidFill>
                <a:latin typeface="Consolas" panose="020B0609020204030204" pitchFamily="49" charset="0"/>
              </a:rPr>
              <a:t>df</a:t>
            </a:r>
            <a:r>
              <a:rPr lang="en-US" sz="1200" dirty="0">
                <a:solidFill>
                  <a:srgbClr val="3B3B3B"/>
                </a:solidFill>
                <a:latin typeface="Consolas" panose="020B0609020204030204" pitchFamily="49" charset="0"/>
              </a:rPr>
              <a:t>, aspect = 5)</a:t>
            </a:r>
          </a:p>
          <a:p>
            <a:pPr marL="0" indent="0">
              <a:lnSpc>
                <a:spcPct val="80000"/>
              </a:lnSpc>
              <a:spcBef>
                <a:spcPts val="400"/>
              </a:spcBef>
              <a:buNone/>
              <a:defRPr/>
            </a:pPr>
            <a:r>
              <a:rPr lang="en-US" sz="1200" dirty="0" err="1">
                <a:solidFill>
                  <a:srgbClr val="3B3B3B"/>
                </a:solidFill>
                <a:latin typeface="Consolas" panose="020B0609020204030204" pitchFamily="49" charset="0"/>
              </a:rPr>
              <a:t>plt.xlabel</a:t>
            </a:r>
            <a:r>
              <a:rPr lang="en-US" sz="1200" dirty="0">
                <a:solidFill>
                  <a:srgbClr val="3B3B3B"/>
                </a:solidFill>
                <a:latin typeface="Consolas" panose="020B0609020204030204" pitchFamily="49" charset="0"/>
              </a:rPr>
              <a:t>("Flight Number",</a:t>
            </a:r>
            <a:r>
              <a:rPr lang="en-US" sz="1200" dirty="0" err="1">
                <a:solidFill>
                  <a:srgbClr val="3B3B3B"/>
                </a:solidFill>
                <a:latin typeface="Consolas" panose="020B0609020204030204" pitchFamily="49" charset="0"/>
              </a:rPr>
              <a:t>fontsize</a:t>
            </a:r>
            <a:r>
              <a:rPr lang="en-US" sz="1200" dirty="0">
                <a:solidFill>
                  <a:srgbClr val="3B3B3B"/>
                </a:solidFill>
                <a:latin typeface="Consolas" panose="020B0609020204030204" pitchFamily="49" charset="0"/>
              </a:rPr>
              <a:t>=20)</a:t>
            </a:r>
          </a:p>
          <a:p>
            <a:pPr marL="0" indent="0">
              <a:lnSpc>
                <a:spcPct val="80000"/>
              </a:lnSpc>
              <a:spcBef>
                <a:spcPts val="400"/>
              </a:spcBef>
              <a:buNone/>
              <a:defRPr/>
            </a:pPr>
            <a:r>
              <a:rPr lang="en-US" sz="1200" dirty="0" err="1">
                <a:solidFill>
                  <a:srgbClr val="3B3B3B"/>
                </a:solidFill>
                <a:latin typeface="Consolas" panose="020B0609020204030204" pitchFamily="49" charset="0"/>
              </a:rPr>
              <a:t>plt.ylabel</a:t>
            </a:r>
            <a:r>
              <a:rPr lang="en-US" sz="1200" dirty="0">
                <a:solidFill>
                  <a:srgbClr val="3B3B3B"/>
                </a:solidFill>
                <a:latin typeface="Consolas" panose="020B0609020204030204" pitchFamily="49" charset="0"/>
              </a:rPr>
              <a:t>("Orbit",</a:t>
            </a:r>
            <a:r>
              <a:rPr lang="en-US" sz="1200" dirty="0" err="1">
                <a:solidFill>
                  <a:srgbClr val="3B3B3B"/>
                </a:solidFill>
                <a:latin typeface="Consolas" panose="020B0609020204030204" pitchFamily="49" charset="0"/>
              </a:rPr>
              <a:t>fontsize</a:t>
            </a:r>
            <a:r>
              <a:rPr lang="en-US" sz="1200" dirty="0">
                <a:solidFill>
                  <a:srgbClr val="3B3B3B"/>
                </a:solidFill>
                <a:latin typeface="Consolas" panose="020B0609020204030204" pitchFamily="49" charset="0"/>
              </a:rPr>
              <a:t>=20)</a:t>
            </a:r>
          </a:p>
          <a:p>
            <a:pPr marL="0" indent="0">
              <a:lnSpc>
                <a:spcPct val="80000"/>
              </a:lnSpc>
              <a:spcBef>
                <a:spcPts val="400"/>
              </a:spcBef>
              <a:buNone/>
              <a:defRPr/>
            </a:pPr>
            <a:r>
              <a:rPr lang="en-US" sz="1200" dirty="0" err="1">
                <a:solidFill>
                  <a:srgbClr val="3B3B3B"/>
                </a:solidFill>
                <a:latin typeface="Consolas" panose="020B0609020204030204" pitchFamily="49" charset="0"/>
              </a:rPr>
              <a:t>plt.show</a:t>
            </a:r>
            <a:r>
              <a:rPr lang="en-US" sz="1200" dirty="0">
                <a:solidFill>
                  <a:srgbClr val="3B3B3B"/>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FF21662E-45EE-DC6F-3BDE-B43A349F0B83}"/>
              </a:ext>
            </a:extLst>
          </p:cNvPr>
          <p:cNvPicPr>
            <a:picLocks noChangeAspect="1"/>
          </p:cNvPicPr>
          <p:nvPr/>
        </p:nvPicPr>
        <p:blipFill>
          <a:blip r:embed="rId3"/>
          <a:stretch>
            <a:fillRect/>
          </a:stretch>
        </p:blipFill>
        <p:spPr>
          <a:xfrm>
            <a:off x="402866" y="3105505"/>
            <a:ext cx="11386267" cy="2392822"/>
          </a:xfrm>
          <a:prstGeom prst="rect">
            <a:avLst/>
          </a:prstGeom>
        </p:spPr>
      </p:pic>
      <p:sp>
        <p:nvSpPr>
          <p:cNvPr id="7" name="TextBox 6">
            <a:extLst>
              <a:ext uri="{FF2B5EF4-FFF2-40B4-BE49-F238E27FC236}">
                <a16:creationId xmlns:a16="http://schemas.microsoft.com/office/drawing/2014/main" id="{A81E6932-8D60-62EE-7989-4276C90E8C51}"/>
              </a:ext>
            </a:extLst>
          </p:cNvPr>
          <p:cNvSpPr txBox="1"/>
          <p:nvPr/>
        </p:nvSpPr>
        <p:spPr>
          <a:xfrm>
            <a:off x="402866" y="5563908"/>
            <a:ext cx="10728960" cy="923330"/>
          </a:xfrm>
          <a:prstGeom prst="rect">
            <a:avLst/>
          </a:prstGeom>
          <a:noFill/>
        </p:spPr>
        <p:txBody>
          <a:bodyPr wrap="square">
            <a:spAutoFit/>
          </a:bodyPr>
          <a:lstStyle/>
          <a:p>
            <a:pPr marL="0" indent="0">
              <a:buNone/>
            </a:pPr>
            <a:r>
              <a:rPr lang="en-US" sz="1800" dirty="0">
                <a:solidFill>
                  <a:srgbClr val="3B3B3B"/>
                </a:solidFill>
                <a:latin typeface="Consolas" panose="020B0609020204030204" pitchFamily="49" charset="0"/>
              </a:rPr>
              <a:t>Takeaway: you can observe that in the LEO orbit, success seems to be related to the number of flights. Conversely, in the GTO orbit, there appears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8111"/>
            <a:ext cx="10687961" cy="458087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plot of payload vs. orbit type</a:t>
            </a:r>
          </a:p>
          <a:p>
            <a:pPr marL="0" indent="0">
              <a:lnSpc>
                <a:spcPct val="80000"/>
              </a:lnSpc>
              <a:spcBef>
                <a:spcPts val="400"/>
              </a:spcBef>
              <a:buNone/>
              <a:defRPr/>
            </a:pPr>
            <a:r>
              <a:rPr lang="en-US" sz="1200" dirty="0" err="1">
                <a:solidFill>
                  <a:srgbClr val="3B3B3B"/>
                </a:solidFill>
                <a:latin typeface="Consolas" panose="020B0609020204030204" pitchFamily="49" charset="0"/>
              </a:rPr>
              <a:t>sns.catplot</a:t>
            </a:r>
            <a:r>
              <a:rPr lang="en-US" sz="1200" dirty="0">
                <a:solidFill>
                  <a:srgbClr val="3B3B3B"/>
                </a:solidFill>
                <a:latin typeface="Consolas" panose="020B0609020204030204" pitchFamily="49" charset="0"/>
              </a:rPr>
              <a:t>(y="Orbit", x="</a:t>
            </a:r>
            <a:r>
              <a:rPr lang="en-US" sz="1200" dirty="0" err="1">
                <a:solidFill>
                  <a:srgbClr val="3B3B3B"/>
                </a:solidFill>
                <a:latin typeface="Consolas" panose="020B0609020204030204" pitchFamily="49" charset="0"/>
              </a:rPr>
              <a:t>PayloadMass</a:t>
            </a:r>
            <a:r>
              <a:rPr lang="en-US" sz="1200" dirty="0">
                <a:solidFill>
                  <a:srgbClr val="3B3B3B"/>
                </a:solidFill>
                <a:latin typeface="Consolas" panose="020B0609020204030204" pitchFamily="49" charset="0"/>
              </a:rPr>
              <a:t>", hue="Class", data=</a:t>
            </a:r>
            <a:r>
              <a:rPr lang="en-US" sz="1200" dirty="0" err="1">
                <a:solidFill>
                  <a:srgbClr val="3B3B3B"/>
                </a:solidFill>
                <a:latin typeface="Consolas" panose="020B0609020204030204" pitchFamily="49" charset="0"/>
              </a:rPr>
              <a:t>df</a:t>
            </a:r>
            <a:r>
              <a:rPr lang="en-US" sz="1200" dirty="0">
                <a:solidFill>
                  <a:srgbClr val="3B3B3B"/>
                </a:solidFill>
                <a:latin typeface="Consolas" panose="020B0609020204030204" pitchFamily="49" charset="0"/>
              </a:rPr>
              <a:t>, aspect = 5)</a:t>
            </a:r>
          </a:p>
          <a:p>
            <a:pPr marL="0" indent="0">
              <a:lnSpc>
                <a:spcPct val="80000"/>
              </a:lnSpc>
              <a:spcBef>
                <a:spcPts val="400"/>
              </a:spcBef>
              <a:buNone/>
              <a:defRPr/>
            </a:pPr>
            <a:r>
              <a:rPr lang="en-US" sz="1200" dirty="0" err="1">
                <a:solidFill>
                  <a:srgbClr val="3B3B3B"/>
                </a:solidFill>
                <a:latin typeface="Consolas" panose="020B0609020204030204" pitchFamily="49" charset="0"/>
              </a:rPr>
              <a:t>plt.xlabel</a:t>
            </a:r>
            <a:r>
              <a:rPr lang="en-US" sz="1200" dirty="0">
                <a:solidFill>
                  <a:srgbClr val="3B3B3B"/>
                </a:solidFill>
                <a:latin typeface="Consolas" panose="020B0609020204030204" pitchFamily="49" charset="0"/>
              </a:rPr>
              <a:t>("Payload Mass (kg)",</a:t>
            </a:r>
            <a:r>
              <a:rPr lang="en-US" sz="1200" dirty="0" err="1">
                <a:solidFill>
                  <a:srgbClr val="3B3B3B"/>
                </a:solidFill>
                <a:latin typeface="Consolas" panose="020B0609020204030204" pitchFamily="49" charset="0"/>
              </a:rPr>
              <a:t>fontsize</a:t>
            </a:r>
            <a:r>
              <a:rPr lang="en-US" sz="1200" dirty="0">
                <a:solidFill>
                  <a:srgbClr val="3B3B3B"/>
                </a:solidFill>
                <a:latin typeface="Consolas" panose="020B0609020204030204" pitchFamily="49" charset="0"/>
              </a:rPr>
              <a:t>=20)</a:t>
            </a:r>
          </a:p>
          <a:p>
            <a:pPr marL="0" indent="0">
              <a:lnSpc>
                <a:spcPct val="80000"/>
              </a:lnSpc>
              <a:spcBef>
                <a:spcPts val="400"/>
              </a:spcBef>
              <a:buNone/>
              <a:defRPr/>
            </a:pPr>
            <a:r>
              <a:rPr lang="en-US" sz="1200" dirty="0" err="1">
                <a:solidFill>
                  <a:srgbClr val="3B3B3B"/>
                </a:solidFill>
                <a:latin typeface="Consolas" panose="020B0609020204030204" pitchFamily="49" charset="0"/>
              </a:rPr>
              <a:t>plt.ylabel</a:t>
            </a:r>
            <a:r>
              <a:rPr lang="en-US" sz="1200" dirty="0">
                <a:solidFill>
                  <a:srgbClr val="3B3B3B"/>
                </a:solidFill>
                <a:latin typeface="Consolas" panose="020B0609020204030204" pitchFamily="49" charset="0"/>
              </a:rPr>
              <a:t>("Orbit",</a:t>
            </a:r>
            <a:r>
              <a:rPr lang="en-US" sz="1200" dirty="0" err="1">
                <a:solidFill>
                  <a:srgbClr val="3B3B3B"/>
                </a:solidFill>
                <a:latin typeface="Consolas" panose="020B0609020204030204" pitchFamily="49" charset="0"/>
              </a:rPr>
              <a:t>fontsize</a:t>
            </a:r>
            <a:r>
              <a:rPr lang="en-US" sz="1200" dirty="0">
                <a:solidFill>
                  <a:srgbClr val="3B3B3B"/>
                </a:solidFill>
                <a:latin typeface="Consolas" panose="020B0609020204030204" pitchFamily="49" charset="0"/>
              </a:rPr>
              <a:t>=20)</a:t>
            </a:r>
          </a:p>
          <a:p>
            <a:pPr marL="0" indent="0">
              <a:lnSpc>
                <a:spcPct val="80000"/>
              </a:lnSpc>
              <a:spcBef>
                <a:spcPts val="400"/>
              </a:spcBef>
              <a:buNone/>
              <a:defRPr/>
            </a:pPr>
            <a:r>
              <a:rPr lang="en-US" sz="1200" dirty="0" err="1">
                <a:solidFill>
                  <a:srgbClr val="3B3B3B"/>
                </a:solidFill>
                <a:latin typeface="Consolas" panose="020B0609020204030204" pitchFamily="49" charset="0"/>
              </a:rPr>
              <a:t>plt.show</a:t>
            </a:r>
            <a:r>
              <a:rPr lang="en-US" sz="1200" dirty="0">
                <a:solidFill>
                  <a:srgbClr val="3B3B3B"/>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43DB9AEA-EA48-4C13-86F2-6E2FB8FD1075}"/>
              </a:ext>
            </a:extLst>
          </p:cNvPr>
          <p:cNvPicPr>
            <a:picLocks noChangeAspect="1"/>
          </p:cNvPicPr>
          <p:nvPr/>
        </p:nvPicPr>
        <p:blipFill>
          <a:blip r:embed="rId3"/>
          <a:stretch>
            <a:fillRect/>
          </a:stretch>
        </p:blipFill>
        <p:spPr>
          <a:xfrm>
            <a:off x="278436" y="2941984"/>
            <a:ext cx="11179535" cy="2561898"/>
          </a:xfrm>
          <a:prstGeom prst="rect">
            <a:avLst/>
          </a:prstGeom>
        </p:spPr>
      </p:pic>
      <p:sp>
        <p:nvSpPr>
          <p:cNvPr id="7" name="TextBox 6">
            <a:extLst>
              <a:ext uri="{FF2B5EF4-FFF2-40B4-BE49-F238E27FC236}">
                <a16:creationId xmlns:a16="http://schemas.microsoft.com/office/drawing/2014/main" id="{77BBC113-902D-CA91-15C9-76C657669D39}"/>
              </a:ext>
            </a:extLst>
          </p:cNvPr>
          <p:cNvSpPr txBox="1"/>
          <p:nvPr/>
        </p:nvSpPr>
        <p:spPr>
          <a:xfrm>
            <a:off x="437101" y="5577872"/>
            <a:ext cx="10734983" cy="923330"/>
          </a:xfrm>
          <a:prstGeom prst="rect">
            <a:avLst/>
          </a:prstGeom>
          <a:noFill/>
        </p:spPr>
        <p:txBody>
          <a:bodyPr wrap="square">
            <a:spAutoFit/>
          </a:bodyPr>
          <a:lstStyle/>
          <a:p>
            <a:pPr marL="0" indent="0" algn="l">
              <a:buNone/>
            </a:pPr>
            <a:r>
              <a:rPr lang="en-US" sz="1800" dirty="0">
                <a:solidFill>
                  <a:srgbClr val="3B3B3B"/>
                </a:solidFill>
                <a:latin typeface="Consolas" panose="020B0609020204030204" pitchFamily="49" charset="0"/>
              </a:rPr>
              <a:t>Takeaway: with heavy payloads the successful landing or positive landing rate are more for </a:t>
            </a:r>
            <a:r>
              <a:rPr lang="en-US" sz="1800" dirty="0" err="1">
                <a:solidFill>
                  <a:srgbClr val="3B3B3B"/>
                </a:solidFill>
                <a:latin typeface="Consolas" panose="020B0609020204030204" pitchFamily="49" charset="0"/>
              </a:rPr>
              <a:t>Polar,LEO</a:t>
            </a:r>
            <a:r>
              <a:rPr lang="en-US" sz="1800" dirty="0">
                <a:solidFill>
                  <a:srgbClr val="3B3B3B"/>
                </a:solidFill>
                <a:latin typeface="Consolas" panose="020B0609020204030204" pitchFamily="49" charset="0"/>
              </a:rPr>
              <a:t> and ISS. 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56306"/>
            <a:ext cx="10687961" cy="462503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marL="0" indent="0">
              <a:lnSpc>
                <a:spcPct val="80000"/>
              </a:lnSpc>
              <a:spcBef>
                <a:spcPts val="400"/>
              </a:spcBef>
              <a:buNone/>
              <a:defRPr/>
            </a:pPr>
            <a:r>
              <a:rPr lang="en-US" sz="1200" dirty="0" err="1">
                <a:solidFill>
                  <a:srgbClr val="3B3B3B"/>
                </a:solidFill>
                <a:latin typeface="Consolas" panose="020B0609020204030204" pitchFamily="49" charset="0"/>
              </a:rPr>
              <a:t>df_years.plot</a:t>
            </a:r>
            <a:r>
              <a:rPr lang="en-US" sz="1200" dirty="0">
                <a:solidFill>
                  <a:srgbClr val="3B3B3B"/>
                </a:solidFill>
                <a:latin typeface="Consolas" panose="020B0609020204030204" pitchFamily="49" charset="0"/>
              </a:rPr>
              <a:t>(kind='line', </a:t>
            </a:r>
            <a:r>
              <a:rPr lang="en-US" sz="1200" dirty="0" err="1">
                <a:solidFill>
                  <a:srgbClr val="3B3B3B"/>
                </a:solidFill>
                <a:latin typeface="Consolas" panose="020B0609020204030204" pitchFamily="49" charset="0"/>
              </a:rPr>
              <a:t>figsize</a:t>
            </a:r>
            <a:r>
              <a:rPr lang="en-US" sz="1200" dirty="0">
                <a:solidFill>
                  <a:srgbClr val="3B3B3B"/>
                </a:solidFill>
                <a:latin typeface="Consolas" panose="020B0609020204030204" pitchFamily="49" charset="0"/>
              </a:rPr>
              <a:t>=(12, 6))</a:t>
            </a:r>
          </a:p>
          <a:p>
            <a:pPr marL="0" indent="0">
              <a:lnSpc>
                <a:spcPct val="80000"/>
              </a:lnSpc>
              <a:spcBef>
                <a:spcPts val="400"/>
              </a:spcBef>
              <a:buNone/>
              <a:defRPr/>
            </a:pPr>
            <a:r>
              <a:rPr lang="en-US" sz="1200" dirty="0" err="1">
                <a:solidFill>
                  <a:srgbClr val="3B3B3B"/>
                </a:solidFill>
                <a:latin typeface="Consolas" panose="020B0609020204030204" pitchFamily="49" charset="0"/>
              </a:rPr>
              <a:t>plt.title</a:t>
            </a:r>
            <a:r>
              <a:rPr lang="en-US" sz="1200" dirty="0">
                <a:solidFill>
                  <a:srgbClr val="3B3B3B"/>
                </a:solidFill>
                <a:latin typeface="Consolas" panose="020B0609020204030204" pitchFamily="49" charset="0"/>
              </a:rPr>
              <a:t>('Success rate')</a:t>
            </a:r>
          </a:p>
          <a:p>
            <a:pPr marL="0" indent="0">
              <a:lnSpc>
                <a:spcPct val="80000"/>
              </a:lnSpc>
              <a:spcBef>
                <a:spcPts val="400"/>
              </a:spcBef>
              <a:buNone/>
              <a:defRPr/>
            </a:pPr>
            <a:r>
              <a:rPr lang="en-US" sz="1200" dirty="0" err="1">
                <a:solidFill>
                  <a:srgbClr val="3B3B3B"/>
                </a:solidFill>
                <a:latin typeface="Consolas" panose="020B0609020204030204" pitchFamily="49" charset="0"/>
              </a:rPr>
              <a:t>plt.ylabel</a:t>
            </a:r>
            <a:r>
              <a:rPr lang="en-US" sz="1200" dirty="0">
                <a:solidFill>
                  <a:srgbClr val="3B3B3B"/>
                </a:solidFill>
                <a:latin typeface="Consolas" panose="020B0609020204030204" pitchFamily="49" charset="0"/>
              </a:rPr>
              <a:t>('Success rate')</a:t>
            </a:r>
          </a:p>
          <a:p>
            <a:pPr marL="0" indent="0">
              <a:lnSpc>
                <a:spcPct val="80000"/>
              </a:lnSpc>
              <a:spcBef>
                <a:spcPts val="400"/>
              </a:spcBef>
              <a:buNone/>
              <a:defRPr/>
            </a:pPr>
            <a:r>
              <a:rPr lang="en-US" sz="1200" dirty="0" err="1">
                <a:solidFill>
                  <a:srgbClr val="3B3B3B"/>
                </a:solidFill>
                <a:latin typeface="Consolas" panose="020B0609020204030204" pitchFamily="49" charset="0"/>
              </a:rPr>
              <a:t>plt.xlabel</a:t>
            </a:r>
            <a:r>
              <a:rPr lang="en-US" sz="1200" dirty="0">
                <a:solidFill>
                  <a:srgbClr val="3B3B3B"/>
                </a:solidFill>
                <a:latin typeface="Consolas" panose="020B0609020204030204" pitchFamily="49" charset="0"/>
              </a:rPr>
              <a:t>('Years')</a:t>
            </a:r>
          </a:p>
          <a:p>
            <a:pPr marL="0" indent="0">
              <a:lnSpc>
                <a:spcPct val="80000"/>
              </a:lnSpc>
              <a:spcBef>
                <a:spcPts val="400"/>
              </a:spcBef>
              <a:buNone/>
              <a:defRPr/>
            </a:pPr>
            <a:r>
              <a:rPr lang="en-US" sz="1200" dirty="0" err="1">
                <a:solidFill>
                  <a:srgbClr val="3B3B3B"/>
                </a:solidFill>
                <a:latin typeface="Consolas" panose="020B0609020204030204" pitchFamily="49" charset="0"/>
              </a:rPr>
              <a:t>plt.show</a:t>
            </a:r>
            <a:r>
              <a:rPr lang="en-US" sz="1200" dirty="0">
                <a:solidFill>
                  <a:srgbClr val="3B3B3B"/>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Show the line chart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9EF3185-85F4-EDF7-52C8-43088CD3037E}"/>
              </a:ext>
            </a:extLst>
          </p:cNvPr>
          <p:cNvPicPr>
            <a:picLocks noChangeAspect="1"/>
          </p:cNvPicPr>
          <p:nvPr/>
        </p:nvPicPr>
        <p:blipFill>
          <a:blip r:embed="rId3"/>
          <a:stretch>
            <a:fillRect/>
          </a:stretch>
        </p:blipFill>
        <p:spPr>
          <a:xfrm>
            <a:off x="714351" y="1688631"/>
            <a:ext cx="10148911" cy="3177567"/>
          </a:xfrm>
          <a:prstGeom prst="rect">
            <a:avLst/>
          </a:prstGeom>
        </p:spPr>
      </p:pic>
      <p:sp>
        <p:nvSpPr>
          <p:cNvPr id="7" name="TextBox 6">
            <a:extLst>
              <a:ext uri="{FF2B5EF4-FFF2-40B4-BE49-F238E27FC236}">
                <a16:creationId xmlns:a16="http://schemas.microsoft.com/office/drawing/2014/main" id="{D069F155-3350-5573-77F9-D22E0937CF05}"/>
              </a:ext>
            </a:extLst>
          </p:cNvPr>
          <p:cNvSpPr txBox="1"/>
          <p:nvPr/>
        </p:nvSpPr>
        <p:spPr>
          <a:xfrm>
            <a:off x="642790" y="5044457"/>
            <a:ext cx="10019910" cy="369332"/>
          </a:xfrm>
          <a:prstGeom prst="rect">
            <a:avLst/>
          </a:prstGeom>
          <a:noFill/>
        </p:spPr>
        <p:txBody>
          <a:bodyPr wrap="square">
            <a:spAutoFit/>
          </a:bodyPr>
          <a:lstStyle/>
          <a:p>
            <a:pPr marL="0" indent="0" algn="l">
              <a:buNone/>
            </a:pPr>
            <a:r>
              <a:rPr lang="en-US" sz="1800" dirty="0">
                <a:solidFill>
                  <a:srgbClr val="3B3B3B"/>
                </a:solidFill>
                <a:latin typeface="Consolas" panose="020B0609020204030204" pitchFamily="49" charset="0"/>
              </a:rPr>
              <a:t>Takeaway: 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0984" y="187505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marL="0" indent="0">
              <a:lnSpc>
                <a:spcPct val="100000"/>
              </a:lnSpc>
              <a:spcBef>
                <a:spcPts val="1400"/>
              </a:spcBef>
              <a:buNone/>
            </a:pPr>
            <a:r>
              <a:rPr lang="en-US" sz="1800" dirty="0">
                <a:solidFill>
                  <a:srgbClr val="3B3B3B"/>
                </a:solidFill>
                <a:latin typeface="Consolas" panose="020B0609020204030204" pitchFamily="49" charset="0"/>
              </a:rPr>
              <a:t>%</a:t>
            </a:r>
            <a:r>
              <a:rPr lang="en-US" sz="1800" dirty="0" err="1">
                <a:solidFill>
                  <a:srgbClr val="3B3B3B"/>
                </a:solidFill>
                <a:latin typeface="Consolas" panose="020B0609020204030204" pitchFamily="49" charset="0"/>
              </a:rPr>
              <a:t>sql</a:t>
            </a:r>
            <a:r>
              <a:rPr lang="en-US" sz="1800" dirty="0">
                <a:solidFill>
                  <a:srgbClr val="3B3B3B"/>
                </a:solidFill>
                <a:latin typeface="Consolas" panose="020B0609020204030204" pitchFamily="49" charset="0"/>
              </a:rPr>
              <a:t> select DISTINCT </a:t>
            </a:r>
            <a:r>
              <a:rPr lang="en-US" sz="1800" dirty="0" err="1">
                <a:solidFill>
                  <a:srgbClr val="3B3B3B"/>
                </a:solidFill>
                <a:latin typeface="Consolas" panose="020B0609020204030204" pitchFamily="49" charset="0"/>
              </a:rPr>
              <a:t>Launch_Site</a:t>
            </a:r>
            <a:r>
              <a:rPr lang="en-US" sz="1800" dirty="0">
                <a:solidFill>
                  <a:srgbClr val="3B3B3B"/>
                </a:solidFill>
                <a:latin typeface="Consolas" panose="020B0609020204030204" pitchFamily="49" charset="0"/>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1800" dirty="0">
                <a:solidFill>
                  <a:srgbClr val="3B3B3B"/>
                </a:solidFill>
                <a:latin typeface="Consolas" panose="020B0609020204030204" pitchFamily="49" charset="0"/>
              </a:rPr>
              <a:t>We have found 4 sites</a:t>
            </a:r>
          </a:p>
          <a:p>
            <a:pPr marL="0" indent="0">
              <a:lnSpc>
                <a:spcPct val="100000"/>
              </a:lnSpc>
              <a:spcBef>
                <a:spcPts val="1400"/>
              </a:spcBef>
              <a:buNone/>
            </a:pPr>
            <a:endParaRPr lang="en-US" sz="1800" dirty="0">
              <a:solidFill>
                <a:srgbClr val="3B3B3B"/>
              </a:solidFill>
              <a:latin typeface="Consolas" panose="020B0609020204030204" pitchFamily="49"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97F1844-A5F6-029A-53AA-4F905293B8DE}"/>
              </a:ext>
            </a:extLst>
          </p:cNvPr>
          <p:cNvPicPr>
            <a:picLocks noChangeAspect="1"/>
          </p:cNvPicPr>
          <p:nvPr/>
        </p:nvPicPr>
        <p:blipFill>
          <a:blip r:embed="rId3"/>
          <a:stretch>
            <a:fillRect/>
          </a:stretch>
        </p:blipFill>
        <p:spPr>
          <a:xfrm>
            <a:off x="718140" y="3880713"/>
            <a:ext cx="1829055" cy="208626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396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marL="0" indent="0">
              <a:lnSpc>
                <a:spcPct val="100000"/>
              </a:lnSpc>
              <a:spcBef>
                <a:spcPts val="1400"/>
              </a:spcBef>
              <a:buNone/>
            </a:pPr>
            <a:r>
              <a:rPr lang="en-US" sz="1800" dirty="0">
                <a:solidFill>
                  <a:srgbClr val="3B3B3B"/>
                </a:solidFill>
                <a:latin typeface="Consolas" panose="020B0609020204030204" pitchFamily="49" charset="0"/>
              </a:rPr>
              <a:t>%</a:t>
            </a:r>
            <a:r>
              <a:rPr lang="en-US" sz="1800" dirty="0" err="1">
                <a:solidFill>
                  <a:srgbClr val="3B3B3B"/>
                </a:solidFill>
                <a:latin typeface="Consolas" panose="020B0609020204030204" pitchFamily="49" charset="0"/>
              </a:rPr>
              <a:t>sql</a:t>
            </a:r>
            <a:r>
              <a:rPr lang="en-US" sz="1800" dirty="0">
                <a:solidFill>
                  <a:srgbClr val="3B3B3B"/>
                </a:solidFill>
                <a:latin typeface="Consolas" panose="020B0609020204030204" pitchFamily="49" charset="0"/>
              </a:rPr>
              <a:t> select * from SPACEXTABLE where \</a:t>
            </a:r>
          </a:p>
          <a:p>
            <a:pPr marL="0" indent="0">
              <a:lnSpc>
                <a:spcPct val="100000"/>
              </a:lnSpc>
              <a:spcBef>
                <a:spcPts val="1400"/>
              </a:spcBef>
              <a:buNone/>
            </a:pPr>
            <a:r>
              <a:rPr lang="en-US" sz="1800" dirty="0" err="1">
                <a:solidFill>
                  <a:srgbClr val="3B3B3B"/>
                </a:solidFill>
                <a:latin typeface="Consolas" panose="020B0609020204030204" pitchFamily="49" charset="0"/>
              </a:rPr>
              <a:t>Launch_Site</a:t>
            </a:r>
            <a:r>
              <a:rPr lang="en-US" sz="1800" dirty="0">
                <a:solidFill>
                  <a:srgbClr val="3B3B3B"/>
                </a:solidFill>
                <a:latin typeface="Consolas" panose="020B0609020204030204" pitchFamily="49" charset="0"/>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FCD0103-585F-76B9-8F2D-8409E3A1AC9C}"/>
              </a:ext>
            </a:extLst>
          </p:cNvPr>
          <p:cNvPicPr>
            <a:picLocks noChangeAspect="1"/>
          </p:cNvPicPr>
          <p:nvPr/>
        </p:nvPicPr>
        <p:blipFill>
          <a:blip r:embed="rId3"/>
          <a:stretch>
            <a:fillRect/>
          </a:stretch>
        </p:blipFill>
        <p:spPr>
          <a:xfrm>
            <a:off x="469126" y="3351254"/>
            <a:ext cx="11497587" cy="314518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5576"/>
            <a:ext cx="9745589" cy="48013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marL="0" indent="0">
              <a:lnSpc>
                <a:spcPct val="100000"/>
              </a:lnSpc>
              <a:spcBef>
                <a:spcPts val="1400"/>
              </a:spcBef>
              <a:buNone/>
            </a:pPr>
            <a:r>
              <a:rPr lang="en-US" sz="1800" dirty="0">
                <a:solidFill>
                  <a:srgbClr val="3B3B3B"/>
                </a:solidFill>
                <a:latin typeface="Consolas" panose="020B0609020204030204" pitchFamily="49" charset="0"/>
              </a:rPr>
              <a:t>%</a:t>
            </a:r>
            <a:r>
              <a:rPr lang="en-US" sz="1800" dirty="0" err="1">
                <a:solidFill>
                  <a:srgbClr val="3B3B3B"/>
                </a:solidFill>
                <a:latin typeface="Consolas" panose="020B0609020204030204" pitchFamily="49" charset="0"/>
              </a:rPr>
              <a:t>sql</a:t>
            </a:r>
            <a:r>
              <a:rPr lang="en-US" sz="1800" dirty="0">
                <a:solidFill>
                  <a:srgbClr val="3B3B3B"/>
                </a:solidFill>
                <a:latin typeface="Consolas" panose="020B0609020204030204" pitchFamily="49" charset="0"/>
              </a:rPr>
              <a:t> select SUM(PAYLOAD_MASS__KG_) from SPACEXTABLE where \</a:t>
            </a:r>
          </a:p>
          <a:p>
            <a:pPr marL="0" indent="0">
              <a:lnSpc>
                <a:spcPct val="100000"/>
              </a:lnSpc>
              <a:spcBef>
                <a:spcPts val="1400"/>
              </a:spcBef>
              <a:buNone/>
            </a:pPr>
            <a:r>
              <a:rPr lang="en-US" sz="1800" dirty="0">
                <a:solidFill>
                  <a:srgbClr val="3B3B3B"/>
                </a:solidFill>
                <a:latin typeface="Consolas" panose="020B0609020204030204" pitchFamily="49" charset="0"/>
              </a:rPr>
              <a:t>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1800" dirty="0">
                <a:solidFill>
                  <a:srgbClr val="3B3B3B"/>
                </a:solidFill>
                <a:latin typeface="Consolas" panose="020B0609020204030204" pitchFamily="49" charset="0"/>
              </a:rPr>
              <a:t>The result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B0952EB-F1B0-0437-5096-BF79F3E9393A}"/>
              </a:ext>
            </a:extLst>
          </p:cNvPr>
          <p:cNvPicPr>
            <a:picLocks noChangeAspect="1"/>
          </p:cNvPicPr>
          <p:nvPr/>
        </p:nvPicPr>
        <p:blipFill>
          <a:blip r:embed="rId3"/>
          <a:stretch>
            <a:fillRect/>
          </a:stretch>
        </p:blipFill>
        <p:spPr>
          <a:xfrm>
            <a:off x="836135" y="3909024"/>
            <a:ext cx="2886478" cy="84784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8943"/>
            <a:ext cx="9745589" cy="46980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en-US" sz="1800" dirty="0">
                <a:solidFill>
                  <a:srgbClr val="3B3B3B"/>
                </a:solidFill>
                <a:latin typeface="Consolas" panose="020B0609020204030204" pitchFamily="49" charset="0"/>
              </a:rPr>
              <a:t>%</a:t>
            </a:r>
            <a:r>
              <a:rPr lang="en-US" sz="1800" dirty="0" err="1">
                <a:solidFill>
                  <a:srgbClr val="3B3B3B"/>
                </a:solidFill>
                <a:latin typeface="Consolas" panose="020B0609020204030204" pitchFamily="49" charset="0"/>
              </a:rPr>
              <a:t>sql</a:t>
            </a:r>
            <a:r>
              <a:rPr lang="en-US" sz="1800" dirty="0">
                <a:solidFill>
                  <a:srgbClr val="3B3B3B"/>
                </a:solidFill>
                <a:latin typeface="Consolas" panose="020B0609020204030204" pitchFamily="49" charset="0"/>
              </a:rPr>
              <a:t> select AVG(PAYLOAD_MASS__KG_) from SPACEXTABLE where \</a:t>
            </a:r>
          </a:p>
          <a:p>
            <a:pPr marL="0" indent="0">
              <a:lnSpc>
                <a:spcPct val="100000"/>
              </a:lnSpc>
              <a:spcBef>
                <a:spcPts val="1400"/>
              </a:spcBef>
              <a:buNone/>
            </a:pPr>
            <a:r>
              <a:rPr lang="en-US" sz="1800" dirty="0" err="1">
                <a:solidFill>
                  <a:srgbClr val="3B3B3B"/>
                </a:solidFill>
                <a:latin typeface="Consolas" panose="020B0609020204030204" pitchFamily="49" charset="0"/>
              </a:rPr>
              <a:t>Booster_Version</a:t>
            </a:r>
            <a:r>
              <a:rPr lang="en-US" sz="1800" dirty="0">
                <a:solidFill>
                  <a:srgbClr val="3B3B3B"/>
                </a:solidFill>
                <a:latin typeface="Consolas" panose="020B0609020204030204" pitchFamily="49" charset="0"/>
              </a:rPr>
              <a:t> =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1800" dirty="0">
                <a:solidFill>
                  <a:srgbClr val="3B3B3B"/>
                </a:solidFill>
                <a:latin typeface="Consolas" panose="020B0609020204030204" pitchFamily="49" charset="0"/>
              </a:rPr>
              <a:t>The result is 2,928.4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68C91B6-C4A9-899D-49DC-B3876297B9AF}"/>
              </a:ext>
            </a:extLst>
          </p:cNvPr>
          <p:cNvPicPr>
            <a:picLocks noChangeAspect="1"/>
          </p:cNvPicPr>
          <p:nvPr/>
        </p:nvPicPr>
        <p:blipFill>
          <a:blip r:embed="rId3"/>
          <a:stretch>
            <a:fillRect/>
          </a:stretch>
        </p:blipFill>
        <p:spPr>
          <a:xfrm>
            <a:off x="770010" y="3989427"/>
            <a:ext cx="2848373" cy="81926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9616"/>
            <a:ext cx="10326708" cy="46817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methodologies</a:t>
            </a:r>
          </a:p>
          <a:p>
            <a:pPr>
              <a:lnSpc>
                <a:spcPct val="100000"/>
              </a:lnSpc>
              <a:spcBef>
                <a:spcPts val="800"/>
              </a:spcBef>
            </a:pPr>
            <a:r>
              <a:rPr lang="en-US" sz="1600" dirty="0">
                <a:solidFill>
                  <a:schemeClr val="accent3">
                    <a:lumMod val="25000"/>
                  </a:schemeClr>
                </a:solidFill>
                <a:latin typeface="Abadi" panose="020B0604020104020204" pitchFamily="34" charset="0"/>
              </a:rPr>
              <a:t>SpaceX rocket launch data is collected using SpaceX API and web scraping with Requests and </a:t>
            </a:r>
            <a:r>
              <a:rPr lang="en-US" sz="1600" dirty="0" err="1">
                <a:solidFill>
                  <a:schemeClr val="accent3">
                    <a:lumMod val="25000"/>
                  </a:schemeClr>
                </a:solidFill>
                <a:latin typeface="Abadi" panose="020B0604020104020204" pitchFamily="34" charset="0"/>
              </a:rPr>
              <a:t>BeutifulSoup</a:t>
            </a:r>
            <a:r>
              <a:rPr lang="en-US" sz="1600" dirty="0">
                <a:solidFill>
                  <a:schemeClr val="accent3">
                    <a:lumMod val="25000"/>
                  </a:schemeClr>
                </a:solidFill>
                <a:latin typeface="Abadi" panose="020B0604020104020204" pitchFamily="34" charset="0"/>
              </a:rPr>
              <a:t> Python’s packages </a:t>
            </a:r>
          </a:p>
          <a:p>
            <a:pPr>
              <a:lnSpc>
                <a:spcPct val="100000"/>
              </a:lnSpc>
              <a:spcBef>
                <a:spcPts val="800"/>
              </a:spcBef>
            </a:pPr>
            <a:r>
              <a:rPr lang="en-US" sz="1600" dirty="0">
                <a:solidFill>
                  <a:schemeClr val="accent3">
                    <a:lumMod val="25000"/>
                  </a:schemeClr>
                </a:solidFill>
                <a:latin typeface="Abadi" panose="020B0604020104020204" pitchFamily="34" charset="0"/>
              </a:rPr>
              <a:t>Work with missing values and categorical independent variables (Launch sites, Orbits, Landing outcomes) and create a label with `1` means the booster successfully landed `0` means it was unsuccessful</a:t>
            </a:r>
          </a:p>
          <a:p>
            <a:pPr>
              <a:lnSpc>
                <a:spcPct val="100000"/>
              </a:lnSpc>
              <a:spcBef>
                <a:spcPts val="800"/>
              </a:spcBef>
            </a:pPr>
            <a:r>
              <a:rPr lang="en-US" sz="1600" dirty="0">
                <a:solidFill>
                  <a:schemeClr val="accent3">
                    <a:lumMod val="25000"/>
                  </a:schemeClr>
                </a:solidFill>
                <a:latin typeface="Abadi" panose="020B0604020104020204" pitchFamily="34" charset="0"/>
              </a:rPr>
              <a:t>Perform exploratory data analysis (EDA) using visualization and SQL</a:t>
            </a:r>
          </a:p>
          <a:p>
            <a:pPr>
              <a:lnSpc>
                <a:spcPct val="100000"/>
              </a:lnSpc>
              <a:spcBef>
                <a:spcPts val="800"/>
              </a:spcBef>
            </a:pPr>
            <a:r>
              <a:rPr lang="en-US" sz="1600" dirty="0">
                <a:solidFill>
                  <a:schemeClr val="accent3">
                    <a:lumMod val="25000"/>
                  </a:schemeClr>
                </a:solidFill>
                <a:latin typeface="Abadi" panose="020B0604020104020204" pitchFamily="34" charset="0"/>
              </a:rPr>
              <a:t>Perform interactive visual analytics using Folium and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a:t>
            </a:r>
          </a:p>
          <a:p>
            <a:pPr>
              <a:lnSpc>
                <a:spcPct val="100000"/>
              </a:lnSpc>
              <a:spcBef>
                <a:spcPts val="800"/>
              </a:spcBef>
            </a:pPr>
            <a:r>
              <a:rPr lang="en-US" sz="1600" dirty="0">
                <a:solidFill>
                  <a:schemeClr val="accent3">
                    <a:lumMod val="25000"/>
                  </a:schemeClr>
                </a:solidFill>
                <a:latin typeface="Abadi" panose="020B0604020104020204" pitchFamily="34" charset="0"/>
              </a:rPr>
              <a:t>Split the data into Train and Test sets, create four classification models: Logistic Regression, SVM, Classification Trees and KNN, tune the best Hyperparameter for each model, evaluate each model based with confusion matrices and find the method performs best using test data</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600" dirty="0">
                <a:solidFill>
                  <a:srgbClr val="3B3B3B"/>
                </a:solidFill>
                <a:latin typeface="Abadi" panose="020B0604020104020204" pitchFamily="34" charset="0"/>
              </a:rPr>
              <a:t>T</a:t>
            </a:r>
            <a:r>
              <a:rPr kumimoji="0" lang="en-US" sz="1600" b="0" i="0" u="none" strike="noStrike" kern="1200" cap="none" spc="0" normalizeH="0" baseline="0" noProof="0" dirty="0">
                <a:ln>
                  <a:noFill/>
                </a:ln>
                <a:solidFill>
                  <a:srgbClr val="3B3B3B"/>
                </a:solidFill>
                <a:effectLst/>
                <a:uLnTx/>
                <a:uFillTx/>
                <a:latin typeface="Abadi" panose="020B0604020104020204" pitchFamily="34" charset="0"/>
              </a:rPr>
              <a:t>he best classification model derived from Jaccard index and 20% Test set to predict success of First Stage Landing is tree. Jaccard index for this model is 92.3%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6894"/>
            <a:ext cx="9745589" cy="46900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marL="0" indent="0">
              <a:lnSpc>
                <a:spcPts val="1425"/>
              </a:lnSpc>
              <a:buNone/>
            </a:pPr>
            <a:r>
              <a:rPr lang="en-US" sz="1800" dirty="0">
                <a:solidFill>
                  <a:srgbClr val="3B3B3B"/>
                </a:solidFill>
                <a:latin typeface="Consolas" panose="020B0609020204030204" pitchFamily="49" charset="0"/>
              </a:rPr>
              <a:t>%</a:t>
            </a:r>
            <a:r>
              <a:rPr lang="en-US" sz="1800" dirty="0" err="1">
                <a:solidFill>
                  <a:srgbClr val="3B3B3B"/>
                </a:solidFill>
                <a:latin typeface="Consolas" panose="020B0609020204030204" pitchFamily="49" charset="0"/>
              </a:rPr>
              <a:t>sql</a:t>
            </a:r>
            <a:r>
              <a:rPr lang="en-US" sz="1800" dirty="0">
                <a:solidFill>
                  <a:srgbClr val="3B3B3B"/>
                </a:solidFill>
                <a:latin typeface="Consolas" panose="020B0609020204030204" pitchFamily="49" charset="0"/>
              </a:rPr>
              <a:t> select MIN(Date) from SPACEXTABLE where \</a:t>
            </a:r>
          </a:p>
          <a:p>
            <a:pPr marL="0" indent="0">
              <a:lnSpc>
                <a:spcPts val="1425"/>
              </a:lnSpc>
              <a:buNone/>
            </a:pPr>
            <a:r>
              <a:rPr lang="en-US" sz="1800" dirty="0" err="1">
                <a:solidFill>
                  <a:srgbClr val="3B3B3B"/>
                </a:solidFill>
                <a:latin typeface="Consolas" panose="020B0609020204030204" pitchFamily="49" charset="0"/>
              </a:rPr>
              <a:t>Landing_Outcome</a:t>
            </a:r>
            <a:r>
              <a:rPr lang="en-US" sz="1800" dirty="0">
                <a:solidFill>
                  <a:srgbClr val="3B3B3B"/>
                </a:solidFill>
                <a:latin typeface="Consolas" panose="020B0609020204030204" pitchFamily="49" charset="0"/>
              </a:rPr>
              <a:t>  = 'Success (ground pad)';</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ts val="1425"/>
              </a:lnSpc>
              <a:buNone/>
            </a:pPr>
            <a:r>
              <a:rPr lang="en-US" sz="1800" dirty="0">
                <a:solidFill>
                  <a:srgbClr val="3B3B3B"/>
                </a:solidFill>
                <a:latin typeface="Consolas" panose="020B0609020204030204" pitchFamily="49" charset="0"/>
              </a:rPr>
              <a:t>The result is 2015-12-22</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E8107D-2232-6AD0-ED54-2DE11A03F1F2}"/>
              </a:ext>
            </a:extLst>
          </p:cNvPr>
          <p:cNvPicPr>
            <a:picLocks noChangeAspect="1"/>
          </p:cNvPicPr>
          <p:nvPr/>
        </p:nvPicPr>
        <p:blipFill>
          <a:blip r:embed="rId3"/>
          <a:stretch>
            <a:fillRect/>
          </a:stretch>
        </p:blipFill>
        <p:spPr>
          <a:xfrm>
            <a:off x="1103965" y="3608777"/>
            <a:ext cx="1486107" cy="8478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351722"/>
            <a:ext cx="9745589" cy="48746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marL="0" indent="0">
              <a:lnSpc>
                <a:spcPts val="1425"/>
              </a:lnSpc>
              <a:buNone/>
            </a:pPr>
            <a:r>
              <a:rPr lang="en-US" sz="1800" dirty="0">
                <a:solidFill>
                  <a:srgbClr val="3B3B3B"/>
                </a:solidFill>
                <a:latin typeface="Consolas" panose="020B0609020204030204" pitchFamily="49" charset="0"/>
              </a:rPr>
              <a:t>%</a:t>
            </a:r>
            <a:r>
              <a:rPr lang="en-US" sz="1800" dirty="0" err="1">
                <a:solidFill>
                  <a:srgbClr val="3B3B3B"/>
                </a:solidFill>
                <a:latin typeface="Consolas" panose="020B0609020204030204" pitchFamily="49" charset="0"/>
              </a:rPr>
              <a:t>sql</a:t>
            </a:r>
            <a:r>
              <a:rPr lang="en-US" sz="1800" dirty="0">
                <a:solidFill>
                  <a:srgbClr val="3B3B3B"/>
                </a:solidFill>
                <a:latin typeface="Consolas" panose="020B0609020204030204" pitchFamily="49" charset="0"/>
              </a:rPr>
              <a:t> select </a:t>
            </a:r>
            <a:r>
              <a:rPr lang="en-US" sz="1800" dirty="0" err="1">
                <a:solidFill>
                  <a:srgbClr val="3B3B3B"/>
                </a:solidFill>
                <a:latin typeface="Consolas" panose="020B0609020204030204" pitchFamily="49" charset="0"/>
              </a:rPr>
              <a:t>Booster_Version</a:t>
            </a:r>
            <a:r>
              <a:rPr lang="en-US" sz="1800" dirty="0">
                <a:solidFill>
                  <a:srgbClr val="3B3B3B"/>
                </a:solidFill>
                <a:latin typeface="Consolas" panose="020B0609020204030204" pitchFamily="49" charset="0"/>
              </a:rPr>
              <a:t> from SPACEXTABLE where \</a:t>
            </a:r>
          </a:p>
          <a:p>
            <a:pPr marL="0" indent="0">
              <a:lnSpc>
                <a:spcPts val="1425"/>
              </a:lnSpc>
              <a:buNone/>
            </a:pPr>
            <a:r>
              <a:rPr lang="en-US" sz="1800" dirty="0" err="1">
                <a:solidFill>
                  <a:srgbClr val="3B3B3B"/>
                </a:solidFill>
                <a:latin typeface="Consolas" panose="020B0609020204030204" pitchFamily="49" charset="0"/>
              </a:rPr>
              <a:t>Landing_Outcome</a:t>
            </a:r>
            <a:r>
              <a:rPr lang="en-US" sz="1800" dirty="0">
                <a:solidFill>
                  <a:srgbClr val="3B3B3B"/>
                </a:solidFill>
                <a:latin typeface="Consolas" panose="020B0609020204030204" pitchFamily="49" charset="0"/>
              </a:rPr>
              <a:t>  = 'Success (drone ship)' AND \</a:t>
            </a:r>
          </a:p>
          <a:p>
            <a:pPr marL="0" indent="0">
              <a:lnSpc>
                <a:spcPts val="1425"/>
              </a:lnSpc>
              <a:buNone/>
            </a:pPr>
            <a:r>
              <a:rPr lang="en-US" sz="1800" dirty="0">
                <a:solidFill>
                  <a:srgbClr val="3B3B3B"/>
                </a:solidFill>
                <a:latin typeface="Consolas" panose="020B0609020204030204" pitchFamily="49" charset="0"/>
              </a:rPr>
              <a:t>PAYLOAD_MASS__KG_ &gt; 4000 AND \</a:t>
            </a:r>
          </a:p>
          <a:p>
            <a:pPr marL="0" indent="0">
              <a:lnSpc>
                <a:spcPts val="1425"/>
              </a:lnSpc>
              <a:buNone/>
            </a:pPr>
            <a:r>
              <a:rPr lang="en-US" sz="1800" dirty="0">
                <a:solidFill>
                  <a:srgbClr val="3B3B3B"/>
                </a:solidFill>
                <a:latin typeface="Consolas" panose="020B0609020204030204" pitchFamily="49" charset="0"/>
              </a:rPr>
              <a:t>PAYLOAD_MASS__KG_ &lt; 6000;</a:t>
            </a:r>
          </a:p>
          <a:p>
            <a:pPr>
              <a:lnSpc>
                <a:spcPct val="100000"/>
              </a:lnSpc>
              <a:spcBef>
                <a:spcPts val="1400"/>
              </a:spcBef>
            </a:pPr>
            <a:r>
              <a:rPr lang="en-US" sz="2200" dirty="0">
                <a:solidFill>
                  <a:schemeClr val="accent3">
                    <a:lumMod val="25000"/>
                  </a:schemeClr>
                </a:solidFill>
                <a:latin typeface="Abadi"/>
              </a:rPr>
              <a:t>Present your query result </a:t>
            </a:r>
            <a:r>
              <a:rPr lang="en-US" sz="2200" dirty="0">
                <a:solidFill>
                  <a:schemeClr val="accent3">
                    <a:lumMod val="25000"/>
                  </a:schemeClr>
                </a:solidFill>
                <a:latin typeface="Abadi" panose="020B0604020104020204" pitchFamily="34" charset="0"/>
              </a:rPr>
              <a:t>with a short explanation here</a:t>
            </a:r>
          </a:p>
          <a:p>
            <a:pPr marL="0" indent="0">
              <a:lnSpc>
                <a:spcPct val="100000"/>
              </a:lnSpc>
              <a:spcBef>
                <a:spcPts val="1400"/>
              </a:spcBef>
              <a:buNone/>
            </a:pPr>
            <a:r>
              <a:rPr lang="en-US" sz="1800" dirty="0">
                <a:solidFill>
                  <a:srgbClr val="3B3B3B"/>
                </a:solidFill>
                <a:latin typeface="Consolas" panose="020B0609020204030204" pitchFamily="49" charset="0"/>
              </a:rPr>
              <a:t>The result is 4 booster versions.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532C8D8-1310-F0D4-8706-356073267A29}"/>
              </a:ext>
            </a:extLst>
          </p:cNvPr>
          <p:cNvPicPr>
            <a:picLocks noChangeAspect="1"/>
          </p:cNvPicPr>
          <p:nvPr/>
        </p:nvPicPr>
        <p:blipFill>
          <a:blip r:embed="rId3"/>
          <a:stretch>
            <a:fillRect/>
          </a:stretch>
        </p:blipFill>
        <p:spPr>
          <a:xfrm>
            <a:off x="1197907" y="4299768"/>
            <a:ext cx="1876687" cy="201958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7624"/>
            <a:ext cx="9745589" cy="48093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ts val="1425"/>
              </a:lnSpc>
              <a:buNone/>
            </a:pPr>
            <a:r>
              <a:rPr lang="en-US" sz="1600" b="0" dirty="0">
                <a:solidFill>
                  <a:srgbClr val="000000"/>
                </a:solidFill>
                <a:effectLst/>
                <a:latin typeface="Consolas" panose="020B0609020204030204" pitchFamily="49" charset="0"/>
              </a:rPr>
              <a:t>%</a:t>
            </a:r>
            <a:r>
              <a:rPr lang="en-US" sz="1800" dirty="0" err="1">
                <a:solidFill>
                  <a:srgbClr val="3B3B3B"/>
                </a:solidFill>
                <a:latin typeface="Consolas" panose="020B0609020204030204" pitchFamily="49" charset="0"/>
              </a:rPr>
              <a:t>sql</a:t>
            </a:r>
            <a:r>
              <a:rPr lang="en-US" sz="1800" dirty="0">
                <a:solidFill>
                  <a:srgbClr val="3B3B3B"/>
                </a:solidFill>
                <a:latin typeface="Consolas" panose="020B0609020204030204" pitchFamily="49" charset="0"/>
              </a:rPr>
              <a:t> select COUNT(</a:t>
            </a:r>
            <a:r>
              <a:rPr lang="en-US" sz="1800" dirty="0" err="1">
                <a:solidFill>
                  <a:srgbClr val="3B3B3B"/>
                </a:solidFill>
                <a:latin typeface="Consolas" panose="020B0609020204030204" pitchFamily="49" charset="0"/>
              </a:rPr>
              <a:t>Mission_Outcome</a:t>
            </a:r>
            <a:r>
              <a:rPr lang="en-US" sz="1800" dirty="0">
                <a:solidFill>
                  <a:srgbClr val="3B3B3B"/>
                </a:solidFill>
                <a:latin typeface="Consolas" panose="020B0609020204030204" pitchFamily="49" charset="0"/>
              </a:rPr>
              <a:t>) from SPACEXTABLE where \</a:t>
            </a:r>
          </a:p>
          <a:p>
            <a:pPr marL="0" indent="0">
              <a:lnSpc>
                <a:spcPts val="1425"/>
              </a:lnSpc>
              <a:buNone/>
            </a:pPr>
            <a:r>
              <a:rPr lang="en-US" sz="1800" dirty="0" err="1">
                <a:solidFill>
                  <a:srgbClr val="3B3B3B"/>
                </a:solidFill>
                <a:latin typeface="Consolas" panose="020B0609020204030204" pitchFamily="49" charset="0"/>
              </a:rPr>
              <a:t>Mission_Outcome</a:t>
            </a:r>
            <a:r>
              <a:rPr lang="en-US" sz="1800" dirty="0">
                <a:solidFill>
                  <a:srgbClr val="3B3B3B"/>
                </a:solidFill>
                <a:latin typeface="Consolas" panose="020B0609020204030204" pitchFamily="49" charset="0"/>
              </a:rPr>
              <a:t> LIKE 'Success%';</a:t>
            </a:r>
          </a:p>
          <a:p>
            <a:pPr marL="0" indent="0">
              <a:lnSpc>
                <a:spcPts val="1425"/>
              </a:lnSpc>
              <a:buNone/>
            </a:pPr>
            <a:r>
              <a:rPr lang="en-US" sz="1800" dirty="0">
                <a:solidFill>
                  <a:srgbClr val="3B3B3B"/>
                </a:solidFill>
                <a:latin typeface="Consolas" panose="020B0609020204030204" pitchFamily="49" charset="0"/>
              </a:rPr>
              <a:t>%</a:t>
            </a:r>
            <a:r>
              <a:rPr lang="en-US" sz="1800" dirty="0" err="1">
                <a:solidFill>
                  <a:srgbClr val="3B3B3B"/>
                </a:solidFill>
                <a:latin typeface="Consolas" panose="020B0609020204030204" pitchFamily="49" charset="0"/>
              </a:rPr>
              <a:t>sql</a:t>
            </a:r>
            <a:r>
              <a:rPr lang="en-US" sz="1800" dirty="0">
                <a:solidFill>
                  <a:srgbClr val="3B3B3B"/>
                </a:solidFill>
                <a:latin typeface="Consolas" panose="020B0609020204030204" pitchFamily="49" charset="0"/>
              </a:rPr>
              <a:t> select COUNT(</a:t>
            </a:r>
            <a:r>
              <a:rPr lang="en-US" sz="1800" dirty="0" err="1">
                <a:solidFill>
                  <a:srgbClr val="3B3B3B"/>
                </a:solidFill>
                <a:latin typeface="Consolas" panose="020B0609020204030204" pitchFamily="49" charset="0"/>
              </a:rPr>
              <a:t>Mission_Outcome</a:t>
            </a:r>
            <a:r>
              <a:rPr lang="en-US" sz="1800" dirty="0">
                <a:solidFill>
                  <a:srgbClr val="3B3B3B"/>
                </a:solidFill>
                <a:latin typeface="Consolas" panose="020B0609020204030204" pitchFamily="49" charset="0"/>
              </a:rPr>
              <a:t>) from SPACEXTABLE where \</a:t>
            </a:r>
          </a:p>
          <a:p>
            <a:pPr marL="0" indent="0">
              <a:lnSpc>
                <a:spcPts val="1425"/>
              </a:lnSpc>
              <a:buNone/>
            </a:pPr>
            <a:r>
              <a:rPr lang="en-US" sz="1800" dirty="0" err="1">
                <a:solidFill>
                  <a:srgbClr val="3B3B3B"/>
                </a:solidFill>
                <a:latin typeface="Consolas" panose="020B0609020204030204" pitchFamily="49" charset="0"/>
              </a:rPr>
              <a:t>Mission_Outcome</a:t>
            </a:r>
            <a:r>
              <a:rPr lang="en-US" sz="1800" dirty="0">
                <a:solidFill>
                  <a:srgbClr val="3B3B3B"/>
                </a:solidFill>
                <a:latin typeface="Consolas" panose="020B0609020204030204" pitchFamily="49" charset="0"/>
              </a:rPr>
              <a:t> LIKE 'Failure%';</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1600" dirty="0">
                <a:solidFill>
                  <a:srgbClr val="000000"/>
                </a:solidFill>
                <a:latin typeface="Consolas" panose="020B0609020204030204" pitchFamily="49" charset="0"/>
              </a:rPr>
              <a:t>The result is 100 successful and 1 failure mission outcomes</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58FE2A6-874E-72B6-2863-DE36CD58D5DA}"/>
              </a:ext>
            </a:extLst>
          </p:cNvPr>
          <p:cNvPicPr>
            <a:picLocks noChangeAspect="1"/>
          </p:cNvPicPr>
          <p:nvPr/>
        </p:nvPicPr>
        <p:blipFill>
          <a:blip r:embed="rId3"/>
          <a:stretch>
            <a:fillRect/>
          </a:stretch>
        </p:blipFill>
        <p:spPr>
          <a:xfrm>
            <a:off x="902819" y="4421985"/>
            <a:ext cx="2753109" cy="828791"/>
          </a:xfrm>
          <a:prstGeom prst="rect">
            <a:avLst/>
          </a:prstGeom>
        </p:spPr>
      </p:pic>
      <p:pic>
        <p:nvPicPr>
          <p:cNvPr id="8" name="Picture 7">
            <a:extLst>
              <a:ext uri="{FF2B5EF4-FFF2-40B4-BE49-F238E27FC236}">
                <a16:creationId xmlns:a16="http://schemas.microsoft.com/office/drawing/2014/main" id="{042026EA-825E-36B4-5D8D-1CF719527707}"/>
              </a:ext>
            </a:extLst>
          </p:cNvPr>
          <p:cNvPicPr>
            <a:picLocks noChangeAspect="1"/>
          </p:cNvPicPr>
          <p:nvPr/>
        </p:nvPicPr>
        <p:blipFill>
          <a:blip r:embed="rId4"/>
          <a:stretch>
            <a:fillRect/>
          </a:stretch>
        </p:blipFill>
        <p:spPr>
          <a:xfrm>
            <a:off x="3922702" y="4460091"/>
            <a:ext cx="2724530" cy="79068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283"/>
            <a:ext cx="9745589" cy="47536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ts val="1425"/>
              </a:lnSpc>
              <a:buNone/>
            </a:pP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sql</a:t>
            </a:r>
            <a:r>
              <a:rPr lang="en-US" sz="1600" dirty="0">
                <a:solidFill>
                  <a:srgbClr val="000000"/>
                </a:solidFill>
                <a:latin typeface="Consolas" panose="020B0609020204030204" pitchFamily="49" charset="0"/>
              </a:rPr>
              <a:t> select </a:t>
            </a:r>
            <a:r>
              <a:rPr lang="en-US" sz="1600" dirty="0" err="1">
                <a:solidFill>
                  <a:srgbClr val="000000"/>
                </a:solidFill>
                <a:latin typeface="Consolas" panose="020B0609020204030204" pitchFamily="49" charset="0"/>
              </a:rPr>
              <a:t>Booster_Version</a:t>
            </a:r>
            <a:r>
              <a:rPr lang="en-US" sz="1600" dirty="0">
                <a:solidFill>
                  <a:srgbClr val="000000"/>
                </a:solidFill>
                <a:latin typeface="Consolas" panose="020B0609020204030204" pitchFamily="49" charset="0"/>
              </a:rPr>
              <a:t> from SPACEXTABLE where \</a:t>
            </a:r>
          </a:p>
          <a:p>
            <a:pPr marL="0" indent="0">
              <a:lnSpc>
                <a:spcPts val="1425"/>
              </a:lnSpc>
              <a:buNone/>
            </a:pPr>
            <a:r>
              <a:rPr lang="en-US" sz="1600" dirty="0">
                <a:solidFill>
                  <a:srgbClr val="000000"/>
                </a:solidFill>
                <a:latin typeface="Consolas" panose="020B0609020204030204" pitchFamily="49" charset="0"/>
              </a:rPr>
              <a:t>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1600" dirty="0">
                <a:solidFill>
                  <a:srgbClr val="000000"/>
                </a:solidFill>
                <a:latin typeface="Consolas" panose="020B0609020204030204" pitchFamily="49" charset="0"/>
              </a:rPr>
              <a:t>The result is the list of 12 boosters.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E836A2B-C56F-A38A-DC78-DAED4F3725BF}"/>
              </a:ext>
            </a:extLst>
          </p:cNvPr>
          <p:cNvPicPr>
            <a:picLocks noChangeAspect="1"/>
          </p:cNvPicPr>
          <p:nvPr/>
        </p:nvPicPr>
        <p:blipFill>
          <a:blip r:embed="rId3"/>
          <a:stretch>
            <a:fillRect/>
          </a:stretch>
        </p:blipFill>
        <p:spPr>
          <a:xfrm>
            <a:off x="5424736" y="3053301"/>
            <a:ext cx="1771897" cy="345924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3770"/>
            <a:ext cx="9745589" cy="48331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ts val="1425"/>
              </a:lnSpc>
              <a:buNone/>
            </a:pP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sql</a:t>
            </a:r>
            <a:r>
              <a:rPr lang="en-US" sz="1600" dirty="0">
                <a:solidFill>
                  <a:srgbClr val="000000"/>
                </a:solidFill>
                <a:latin typeface="Consolas" panose="020B0609020204030204" pitchFamily="49" charset="0"/>
              </a:rPr>
              <a:t> select </a:t>
            </a:r>
            <a:r>
              <a:rPr lang="en-US" sz="1600" dirty="0" err="1">
                <a:solidFill>
                  <a:srgbClr val="000000"/>
                </a:solidFill>
                <a:latin typeface="Consolas" panose="020B0609020204030204" pitchFamily="49" charset="0"/>
              </a:rPr>
              <a:t>substr</a:t>
            </a:r>
            <a:r>
              <a:rPr lang="en-US" sz="1600" dirty="0">
                <a:solidFill>
                  <a:srgbClr val="000000"/>
                </a:solidFill>
                <a:latin typeface="Consolas" panose="020B0609020204030204" pitchFamily="49" charset="0"/>
              </a:rPr>
              <a:t>(Date, 6,2) as Month, </a:t>
            </a:r>
            <a:r>
              <a:rPr lang="en-US" sz="1600" dirty="0" err="1">
                <a:solidFill>
                  <a:srgbClr val="000000"/>
                </a:solidFill>
                <a:latin typeface="Consolas" panose="020B0609020204030204" pitchFamily="49" charset="0"/>
              </a:rPr>
              <a:t>Landing_Outcome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Booster_Version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Launch_Site</a:t>
            </a:r>
            <a:r>
              <a:rPr lang="en-US" sz="1600" dirty="0">
                <a:solidFill>
                  <a:srgbClr val="000000"/>
                </a:solidFill>
                <a:latin typeface="Consolas" panose="020B0609020204030204" pitchFamily="49" charset="0"/>
              </a:rPr>
              <a:t> from SPACEXTABLE where \</a:t>
            </a:r>
          </a:p>
          <a:p>
            <a:pPr marL="0" indent="0">
              <a:lnSpc>
                <a:spcPts val="1425"/>
              </a:lnSpc>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substr</a:t>
            </a:r>
            <a:r>
              <a:rPr lang="en-US" sz="1600" dirty="0">
                <a:solidFill>
                  <a:srgbClr val="000000"/>
                </a:solidFill>
                <a:latin typeface="Consolas" panose="020B0609020204030204" pitchFamily="49" charset="0"/>
              </a:rPr>
              <a:t>(Date,0,5)='2015' AND \</a:t>
            </a:r>
          </a:p>
          <a:p>
            <a:pPr marL="0" indent="0">
              <a:lnSpc>
                <a:spcPts val="1425"/>
              </a:lnSpc>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Landing_Outcome</a:t>
            </a:r>
            <a:r>
              <a:rPr lang="en-US" sz="1600" dirty="0">
                <a:solidFill>
                  <a:srgbClr val="000000"/>
                </a:solidFill>
                <a:latin typeface="Consolas" panose="020B0609020204030204" pitchFamily="49" charset="0"/>
              </a:rPr>
              <a:t> = 'Failure (drone ship)';</a:t>
            </a: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722786B-21F3-7B20-615D-51503D3811EF}"/>
              </a:ext>
            </a:extLst>
          </p:cNvPr>
          <p:cNvPicPr>
            <a:picLocks noChangeAspect="1"/>
          </p:cNvPicPr>
          <p:nvPr/>
        </p:nvPicPr>
        <p:blipFill>
          <a:blip r:embed="rId3"/>
          <a:stretch>
            <a:fillRect/>
          </a:stretch>
        </p:blipFill>
        <p:spPr>
          <a:xfrm>
            <a:off x="921427" y="4072027"/>
            <a:ext cx="6134956" cy="128605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7549"/>
            <a:ext cx="1068796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ts val="1425"/>
              </a:lnSpc>
              <a:buNone/>
            </a:pP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sql</a:t>
            </a:r>
            <a:r>
              <a:rPr lang="en-US" sz="1600" dirty="0">
                <a:solidFill>
                  <a:srgbClr val="000000"/>
                </a:solidFill>
                <a:latin typeface="Consolas" panose="020B0609020204030204" pitchFamily="49" charset="0"/>
              </a:rPr>
              <a:t> select </a:t>
            </a:r>
            <a:r>
              <a:rPr lang="en-US" sz="1600" dirty="0" err="1">
                <a:solidFill>
                  <a:srgbClr val="000000"/>
                </a:solidFill>
                <a:latin typeface="Consolas" panose="020B0609020204030204" pitchFamily="49" charset="0"/>
              </a:rPr>
              <a:t>Landing_Outcome</a:t>
            </a:r>
            <a:r>
              <a:rPr lang="en-US" sz="1600" dirty="0">
                <a:solidFill>
                  <a:srgbClr val="000000"/>
                </a:solidFill>
                <a:latin typeface="Consolas" panose="020B0609020204030204" pitchFamily="49" charset="0"/>
              </a:rPr>
              <a:t>, COUNT(</a:t>
            </a:r>
            <a:r>
              <a:rPr lang="en-US" sz="1600" dirty="0" err="1">
                <a:solidFill>
                  <a:srgbClr val="000000"/>
                </a:solidFill>
                <a:latin typeface="Consolas" panose="020B0609020204030204" pitchFamily="49" charset="0"/>
              </a:rPr>
              <a:t>Landing_Outcome</a:t>
            </a:r>
            <a:r>
              <a:rPr lang="en-US" sz="1600" dirty="0">
                <a:solidFill>
                  <a:srgbClr val="000000"/>
                </a:solidFill>
                <a:latin typeface="Consolas" panose="020B0609020204030204" pitchFamily="49" charset="0"/>
              </a:rPr>
              <a:t>) \</a:t>
            </a:r>
          </a:p>
          <a:p>
            <a:pPr marL="0" indent="0">
              <a:lnSpc>
                <a:spcPts val="1425"/>
              </a:lnSpc>
              <a:buNone/>
            </a:pPr>
            <a:r>
              <a:rPr lang="en-US" sz="1600" dirty="0">
                <a:solidFill>
                  <a:srgbClr val="000000"/>
                </a:solidFill>
                <a:latin typeface="Consolas" panose="020B0609020204030204" pitchFamily="49" charset="0"/>
              </a:rPr>
              <a:t>from SPACEXTABLE where\</a:t>
            </a:r>
          </a:p>
          <a:p>
            <a:pPr marL="0" indent="0">
              <a:lnSpc>
                <a:spcPts val="1425"/>
              </a:lnSpc>
              <a:buNone/>
            </a:pPr>
            <a:r>
              <a:rPr lang="en-US" sz="1600" dirty="0">
                <a:solidFill>
                  <a:srgbClr val="000000"/>
                </a:solidFill>
                <a:latin typeface="Consolas" panose="020B0609020204030204" pitchFamily="49" charset="0"/>
              </a:rPr>
              <a:t>Date BETWEEN '2010-06-04' AND '2017-03-20' \</a:t>
            </a:r>
          </a:p>
          <a:p>
            <a:pPr marL="0" indent="0">
              <a:lnSpc>
                <a:spcPts val="1425"/>
              </a:lnSpc>
              <a:buNone/>
            </a:pPr>
            <a:r>
              <a:rPr lang="en-US" sz="1600" dirty="0">
                <a:solidFill>
                  <a:srgbClr val="000000"/>
                </a:solidFill>
                <a:latin typeface="Consolas" panose="020B0609020204030204" pitchFamily="49" charset="0"/>
              </a:rPr>
              <a:t>GROUP BY </a:t>
            </a:r>
            <a:r>
              <a:rPr lang="en-US" sz="1600" dirty="0" err="1">
                <a:solidFill>
                  <a:srgbClr val="000000"/>
                </a:solidFill>
                <a:latin typeface="Consolas" panose="020B0609020204030204" pitchFamily="49" charset="0"/>
              </a:rPr>
              <a:t>Landing_Outcome</a:t>
            </a:r>
            <a:r>
              <a:rPr lang="en-US" sz="1600" dirty="0">
                <a:solidFill>
                  <a:srgbClr val="000000"/>
                </a:solidFill>
                <a:latin typeface="Consolas" panose="020B0609020204030204" pitchFamily="49" charset="0"/>
              </a:rPr>
              <a:t> \</a:t>
            </a:r>
          </a:p>
          <a:p>
            <a:pPr marL="0" indent="0">
              <a:lnSpc>
                <a:spcPts val="1425"/>
              </a:lnSpc>
              <a:buNone/>
            </a:pPr>
            <a:r>
              <a:rPr lang="en-US" sz="1600" dirty="0">
                <a:solidFill>
                  <a:srgbClr val="000000"/>
                </a:solidFill>
                <a:latin typeface="Consolas" panose="020B0609020204030204" pitchFamily="49" charset="0"/>
              </a:rPr>
              <a:t>ORDER BY COUNT(</a:t>
            </a:r>
            <a:r>
              <a:rPr lang="en-US" sz="1600" dirty="0" err="1">
                <a:solidFill>
                  <a:srgbClr val="000000"/>
                </a:solidFill>
                <a:latin typeface="Consolas" panose="020B0609020204030204" pitchFamily="49" charset="0"/>
              </a:rPr>
              <a:t>Landing_Outcome</a:t>
            </a:r>
            <a:r>
              <a:rPr lang="en-US" sz="1600" dirty="0">
                <a:solidFill>
                  <a:srgbClr val="000000"/>
                </a:solidFill>
                <a:latin typeface="Consolas" panose="020B0609020204030204" pitchFamily="49" charset="0"/>
              </a:rPr>
              <a: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982B482-CFE3-978F-04BD-0A8957C9E1ED}"/>
              </a:ext>
            </a:extLst>
          </p:cNvPr>
          <p:cNvPicPr>
            <a:picLocks noChangeAspect="1"/>
          </p:cNvPicPr>
          <p:nvPr/>
        </p:nvPicPr>
        <p:blipFill>
          <a:blip r:embed="rId3"/>
          <a:stretch>
            <a:fillRect/>
          </a:stretch>
        </p:blipFill>
        <p:spPr>
          <a:xfrm>
            <a:off x="770011" y="3787069"/>
            <a:ext cx="4358389" cy="25883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locations</a:t>
            </a:r>
          </a:p>
        </p:txBody>
      </p:sp>
      <p:pic>
        <p:nvPicPr>
          <p:cNvPr id="6" name="Picture 5">
            <a:extLst>
              <a:ext uri="{FF2B5EF4-FFF2-40B4-BE49-F238E27FC236}">
                <a16:creationId xmlns:a16="http://schemas.microsoft.com/office/drawing/2014/main" id="{1631F2D2-F7C1-1E72-176C-CAF9A7F3E377}"/>
              </a:ext>
            </a:extLst>
          </p:cNvPr>
          <p:cNvPicPr>
            <a:picLocks noChangeAspect="1"/>
          </p:cNvPicPr>
          <p:nvPr/>
        </p:nvPicPr>
        <p:blipFill>
          <a:blip r:embed="rId3"/>
          <a:stretch>
            <a:fillRect/>
          </a:stretch>
        </p:blipFill>
        <p:spPr>
          <a:xfrm>
            <a:off x="429768" y="1356205"/>
            <a:ext cx="11028204" cy="4459379"/>
          </a:xfrm>
          <a:prstGeom prst="rect">
            <a:avLst/>
          </a:prstGeom>
        </p:spPr>
      </p:pic>
      <p:sp>
        <p:nvSpPr>
          <p:cNvPr id="9" name="TextBox 8">
            <a:extLst>
              <a:ext uri="{FF2B5EF4-FFF2-40B4-BE49-F238E27FC236}">
                <a16:creationId xmlns:a16="http://schemas.microsoft.com/office/drawing/2014/main" id="{E8CF401B-7906-45F6-0FB7-6E4AA5F79BFD}"/>
              </a:ext>
            </a:extLst>
          </p:cNvPr>
          <p:cNvSpPr txBox="1"/>
          <p:nvPr/>
        </p:nvSpPr>
        <p:spPr>
          <a:xfrm>
            <a:off x="429768" y="6025573"/>
            <a:ext cx="9379829" cy="646331"/>
          </a:xfrm>
          <a:prstGeom prst="rect">
            <a:avLst/>
          </a:prstGeom>
          <a:noFill/>
        </p:spPr>
        <p:txBody>
          <a:bodyPr wrap="square" rtlCol="0">
            <a:spAutoFit/>
          </a:bodyPr>
          <a:lstStyle/>
          <a:p>
            <a:r>
              <a:rPr lang="en-US" dirty="0"/>
              <a:t>There are two main launch sites for Space X: VAFB SLC-4E in California and 3 close locations in Florida (CCAFC LC-40, KSC LC-39A, CCAFC SLC-40)  </a:t>
            </a:r>
            <a:endParaRPr lang="ru-RU" dirty="0"/>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success/failed launches for each site on the map</a:t>
            </a:r>
          </a:p>
        </p:txBody>
      </p:sp>
      <p:sp>
        <p:nvSpPr>
          <p:cNvPr id="2" name="TextBox 1">
            <a:extLst>
              <a:ext uri="{FF2B5EF4-FFF2-40B4-BE49-F238E27FC236}">
                <a16:creationId xmlns:a16="http://schemas.microsoft.com/office/drawing/2014/main" id="{90777200-C32D-A60F-AE27-7AD0EB574803}"/>
              </a:ext>
            </a:extLst>
          </p:cNvPr>
          <p:cNvSpPr txBox="1"/>
          <p:nvPr/>
        </p:nvSpPr>
        <p:spPr>
          <a:xfrm>
            <a:off x="770010" y="1408176"/>
            <a:ext cx="10614269" cy="923330"/>
          </a:xfrm>
          <a:prstGeom prst="rect">
            <a:avLst/>
          </a:prstGeom>
          <a:noFill/>
        </p:spPr>
        <p:txBody>
          <a:bodyPr wrap="square" rtlCol="0">
            <a:spAutoFit/>
          </a:bodyPr>
          <a:lstStyle/>
          <a:p>
            <a:r>
              <a:rPr lang="en-US" dirty="0">
                <a:latin typeface="Abadi" panose="020B0604020104020204" pitchFamily="34" charset="0"/>
              </a:rPr>
              <a:t>The success launch is marked in green, the failed in red.</a:t>
            </a:r>
          </a:p>
          <a:p>
            <a:endParaRPr lang="en-US" dirty="0">
              <a:latin typeface="Abadi" panose="020B0604020104020204" pitchFamily="34" charset="0"/>
            </a:endParaRPr>
          </a:p>
          <a:p>
            <a:r>
              <a:rPr lang="en-US" dirty="0">
                <a:latin typeface="Abadi" panose="020B0604020104020204" pitchFamily="34" charset="0"/>
              </a:rPr>
              <a:t>VAFB SLC-4E</a:t>
            </a:r>
            <a:r>
              <a:rPr lang="en-US" dirty="0">
                <a:solidFill>
                  <a:srgbClr val="000000"/>
                </a:solidFill>
                <a:latin typeface="Abadi" panose="020B0604020104020204" pitchFamily="34" charset="0"/>
              </a:rPr>
              <a:t> site in California</a:t>
            </a:r>
            <a:endParaRPr lang="ru-RU" dirty="0">
              <a:solidFill>
                <a:srgbClr val="000000"/>
              </a:solidFill>
              <a:latin typeface="Consolas" panose="020B0609020204030204" pitchFamily="49" charset="0"/>
            </a:endParaRPr>
          </a:p>
        </p:txBody>
      </p:sp>
      <p:pic>
        <p:nvPicPr>
          <p:cNvPr id="6" name="Picture 5">
            <a:extLst>
              <a:ext uri="{FF2B5EF4-FFF2-40B4-BE49-F238E27FC236}">
                <a16:creationId xmlns:a16="http://schemas.microsoft.com/office/drawing/2014/main" id="{213F305E-14C0-23EC-2181-37C29A78C12A}"/>
              </a:ext>
            </a:extLst>
          </p:cNvPr>
          <p:cNvPicPr>
            <a:picLocks noChangeAspect="1"/>
          </p:cNvPicPr>
          <p:nvPr/>
        </p:nvPicPr>
        <p:blipFill>
          <a:blip r:embed="rId3"/>
          <a:stretch>
            <a:fillRect/>
          </a:stretch>
        </p:blipFill>
        <p:spPr>
          <a:xfrm>
            <a:off x="770010" y="2331507"/>
            <a:ext cx="3052182" cy="1699334"/>
          </a:xfrm>
          <a:prstGeom prst="rect">
            <a:avLst/>
          </a:prstGeom>
        </p:spPr>
      </p:pic>
      <p:sp>
        <p:nvSpPr>
          <p:cNvPr id="10" name="TextBox 9">
            <a:extLst>
              <a:ext uri="{FF2B5EF4-FFF2-40B4-BE49-F238E27FC236}">
                <a16:creationId xmlns:a16="http://schemas.microsoft.com/office/drawing/2014/main" id="{225B63DD-A8B3-3C49-DB32-87B4E255E9CD}"/>
              </a:ext>
            </a:extLst>
          </p:cNvPr>
          <p:cNvSpPr txBox="1"/>
          <p:nvPr/>
        </p:nvSpPr>
        <p:spPr>
          <a:xfrm>
            <a:off x="770011" y="4157163"/>
            <a:ext cx="6094476" cy="369332"/>
          </a:xfrm>
          <a:prstGeom prst="rect">
            <a:avLst/>
          </a:prstGeom>
          <a:noFill/>
        </p:spPr>
        <p:txBody>
          <a:bodyPr wrap="square">
            <a:spAutoFit/>
          </a:bodyPr>
          <a:lstStyle/>
          <a:p>
            <a:r>
              <a:rPr lang="en-US" dirty="0">
                <a:latin typeface="Abadi" panose="020B0604020104020204" pitchFamily="34" charset="0"/>
              </a:rPr>
              <a:t>CCAFC LC-40 in Florida</a:t>
            </a:r>
            <a:endParaRPr lang="ru-RU" dirty="0"/>
          </a:p>
        </p:txBody>
      </p:sp>
      <p:sp>
        <p:nvSpPr>
          <p:cNvPr id="13" name="TextBox 12">
            <a:extLst>
              <a:ext uri="{FF2B5EF4-FFF2-40B4-BE49-F238E27FC236}">
                <a16:creationId xmlns:a16="http://schemas.microsoft.com/office/drawing/2014/main" id="{F8E846C4-0C9E-AEA1-2F38-32D59D4AFAE3}"/>
              </a:ext>
            </a:extLst>
          </p:cNvPr>
          <p:cNvSpPr txBox="1"/>
          <p:nvPr/>
        </p:nvSpPr>
        <p:spPr>
          <a:xfrm>
            <a:off x="6894274" y="1869841"/>
            <a:ext cx="6094476" cy="369332"/>
          </a:xfrm>
          <a:prstGeom prst="rect">
            <a:avLst/>
          </a:prstGeom>
          <a:noFill/>
        </p:spPr>
        <p:txBody>
          <a:bodyPr wrap="square">
            <a:spAutoFit/>
          </a:bodyPr>
          <a:lstStyle/>
          <a:p>
            <a:r>
              <a:rPr lang="en-US" dirty="0">
                <a:latin typeface="Abadi" panose="020B0604020104020204" pitchFamily="34" charset="0"/>
              </a:rPr>
              <a:t>KSC LC-39A in Florida</a:t>
            </a:r>
            <a:endParaRPr lang="ru-RU" dirty="0"/>
          </a:p>
        </p:txBody>
      </p:sp>
      <p:sp>
        <p:nvSpPr>
          <p:cNvPr id="16" name="TextBox 15">
            <a:extLst>
              <a:ext uri="{FF2B5EF4-FFF2-40B4-BE49-F238E27FC236}">
                <a16:creationId xmlns:a16="http://schemas.microsoft.com/office/drawing/2014/main" id="{1E8EB00A-6D60-1B02-1825-92431D7EFACD}"/>
              </a:ext>
            </a:extLst>
          </p:cNvPr>
          <p:cNvSpPr txBox="1"/>
          <p:nvPr/>
        </p:nvSpPr>
        <p:spPr>
          <a:xfrm>
            <a:off x="6928866" y="4173037"/>
            <a:ext cx="6094476" cy="369332"/>
          </a:xfrm>
          <a:prstGeom prst="rect">
            <a:avLst/>
          </a:prstGeom>
          <a:noFill/>
        </p:spPr>
        <p:txBody>
          <a:bodyPr wrap="square">
            <a:spAutoFit/>
          </a:bodyPr>
          <a:lstStyle/>
          <a:p>
            <a:r>
              <a:rPr lang="en-US" dirty="0">
                <a:latin typeface="Abadi" panose="020B0604020104020204" pitchFamily="34" charset="0"/>
              </a:rPr>
              <a:t>CCAFC SLC-40in Florida</a:t>
            </a:r>
            <a:endParaRPr lang="ru-RU" dirty="0"/>
          </a:p>
        </p:txBody>
      </p:sp>
      <p:pic>
        <p:nvPicPr>
          <p:cNvPr id="20" name="Picture 19">
            <a:extLst>
              <a:ext uri="{FF2B5EF4-FFF2-40B4-BE49-F238E27FC236}">
                <a16:creationId xmlns:a16="http://schemas.microsoft.com/office/drawing/2014/main" id="{A9C765DF-96C8-852E-03F3-322919FE4D6D}"/>
              </a:ext>
            </a:extLst>
          </p:cNvPr>
          <p:cNvPicPr>
            <a:picLocks noChangeAspect="1"/>
          </p:cNvPicPr>
          <p:nvPr/>
        </p:nvPicPr>
        <p:blipFill>
          <a:blip r:embed="rId4"/>
          <a:stretch>
            <a:fillRect/>
          </a:stretch>
        </p:blipFill>
        <p:spPr>
          <a:xfrm>
            <a:off x="6864486" y="2192831"/>
            <a:ext cx="3139049" cy="1838010"/>
          </a:xfrm>
          <a:prstGeom prst="rect">
            <a:avLst/>
          </a:prstGeom>
        </p:spPr>
      </p:pic>
      <p:pic>
        <p:nvPicPr>
          <p:cNvPr id="22" name="Picture 21">
            <a:extLst>
              <a:ext uri="{FF2B5EF4-FFF2-40B4-BE49-F238E27FC236}">
                <a16:creationId xmlns:a16="http://schemas.microsoft.com/office/drawing/2014/main" id="{36375A70-E4A9-1AD4-729D-D34850233339}"/>
              </a:ext>
            </a:extLst>
          </p:cNvPr>
          <p:cNvPicPr>
            <a:picLocks noChangeAspect="1"/>
          </p:cNvPicPr>
          <p:nvPr/>
        </p:nvPicPr>
        <p:blipFill>
          <a:blip r:embed="rId5"/>
          <a:stretch>
            <a:fillRect/>
          </a:stretch>
        </p:blipFill>
        <p:spPr>
          <a:xfrm>
            <a:off x="734029" y="4593274"/>
            <a:ext cx="3265381" cy="1758878"/>
          </a:xfrm>
          <a:prstGeom prst="rect">
            <a:avLst/>
          </a:prstGeom>
        </p:spPr>
      </p:pic>
      <p:pic>
        <p:nvPicPr>
          <p:cNvPr id="24" name="Picture 23">
            <a:extLst>
              <a:ext uri="{FF2B5EF4-FFF2-40B4-BE49-F238E27FC236}">
                <a16:creationId xmlns:a16="http://schemas.microsoft.com/office/drawing/2014/main" id="{B99ABAFF-435D-36DB-C2F0-A2BD43AABFAD}"/>
              </a:ext>
            </a:extLst>
          </p:cNvPr>
          <p:cNvPicPr>
            <a:picLocks noChangeAspect="1"/>
          </p:cNvPicPr>
          <p:nvPr/>
        </p:nvPicPr>
        <p:blipFill>
          <a:blip r:embed="rId6"/>
          <a:stretch>
            <a:fillRect/>
          </a:stretch>
        </p:blipFill>
        <p:spPr>
          <a:xfrm>
            <a:off x="6864487" y="4593274"/>
            <a:ext cx="3139049" cy="17906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CCAFC LC-40 launch site to its proximities</a:t>
            </a:r>
          </a:p>
        </p:txBody>
      </p:sp>
      <p:pic>
        <p:nvPicPr>
          <p:cNvPr id="4" name="Picture 3">
            <a:extLst>
              <a:ext uri="{FF2B5EF4-FFF2-40B4-BE49-F238E27FC236}">
                <a16:creationId xmlns:a16="http://schemas.microsoft.com/office/drawing/2014/main" id="{6E7FA92E-FE74-49E3-9EF6-7FC5A6B845E2}"/>
              </a:ext>
            </a:extLst>
          </p:cNvPr>
          <p:cNvPicPr>
            <a:picLocks noChangeAspect="1"/>
          </p:cNvPicPr>
          <p:nvPr/>
        </p:nvPicPr>
        <p:blipFill>
          <a:blip r:embed="rId3"/>
          <a:stretch>
            <a:fillRect/>
          </a:stretch>
        </p:blipFill>
        <p:spPr>
          <a:xfrm>
            <a:off x="734028" y="1406069"/>
            <a:ext cx="6878010" cy="4820323"/>
          </a:xfrm>
          <a:prstGeom prst="rect">
            <a:avLst/>
          </a:prstGeom>
        </p:spPr>
      </p:pic>
      <p:sp>
        <p:nvSpPr>
          <p:cNvPr id="6" name="TextBox 5">
            <a:extLst>
              <a:ext uri="{FF2B5EF4-FFF2-40B4-BE49-F238E27FC236}">
                <a16:creationId xmlns:a16="http://schemas.microsoft.com/office/drawing/2014/main" id="{25795036-1A86-2375-41E3-F7F4063835BA}"/>
              </a:ext>
            </a:extLst>
          </p:cNvPr>
          <p:cNvSpPr txBox="1"/>
          <p:nvPr/>
        </p:nvSpPr>
        <p:spPr>
          <a:xfrm>
            <a:off x="8028432" y="1819656"/>
            <a:ext cx="3257179" cy="1477328"/>
          </a:xfrm>
          <a:prstGeom prst="rect">
            <a:avLst/>
          </a:prstGeom>
          <a:noFill/>
        </p:spPr>
        <p:txBody>
          <a:bodyPr wrap="square" rtlCol="0">
            <a:spAutoFit/>
          </a:bodyPr>
          <a:lstStyle/>
          <a:p>
            <a:r>
              <a:rPr lang="en-US" dirty="0">
                <a:latin typeface="Abadi" panose="020B0604020104020204" pitchFamily="34" charset="0"/>
              </a:rPr>
              <a:t>Distances from CCAFC LC-40 launch site:</a:t>
            </a:r>
          </a:p>
          <a:p>
            <a:pPr indent="-285750">
              <a:buFontTx/>
              <a:buChar char="-"/>
            </a:pPr>
            <a:r>
              <a:rPr lang="en-US" dirty="0">
                <a:latin typeface="Abadi" panose="020B0604020104020204" pitchFamily="34" charset="0"/>
              </a:rPr>
              <a:t>To coast: 0.92 km</a:t>
            </a:r>
          </a:p>
          <a:p>
            <a:pPr indent="-285750">
              <a:buFontTx/>
              <a:buChar char="-"/>
            </a:pPr>
            <a:r>
              <a:rPr lang="en-US" dirty="0">
                <a:latin typeface="Abadi" panose="020B0604020104020204" pitchFamily="34" charset="0"/>
              </a:rPr>
              <a:t>To railroad: 1.27 km</a:t>
            </a:r>
          </a:p>
          <a:p>
            <a:pPr indent="-285750">
              <a:buFontTx/>
              <a:buChar char="-"/>
            </a:pPr>
            <a:r>
              <a:rPr lang="en-US" dirty="0">
                <a:latin typeface="Abadi" panose="020B0604020104020204" pitchFamily="34" charset="0"/>
              </a:rPr>
              <a:t>To highway: 7.42 km</a:t>
            </a:r>
            <a:endParaRPr lang="ru-RU" dirty="0"/>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81150"/>
            <a:ext cx="8825383" cy="3850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nSpc>
                <a:spcPts val="1425"/>
              </a:lnSpc>
              <a:buNone/>
            </a:pPr>
            <a:r>
              <a:rPr lang="en-US" sz="1800" b="0" dirty="0">
                <a:solidFill>
                  <a:srgbClr val="3B3B3B"/>
                </a:solidFill>
                <a:effectLst/>
                <a:latin typeface="Abadi" panose="020B0604020104020204" pitchFamily="34" charset="0"/>
              </a:rPr>
              <a:t>SpaceX is the only private company ever to return a spacecraft from low-earth orbit, which it first accomplished in December 2010.</a:t>
            </a:r>
          </a:p>
          <a:p>
            <a:pPr marL="0" indent="0">
              <a:lnSpc>
                <a:spcPts val="1425"/>
              </a:lnSpc>
              <a:buNone/>
            </a:pPr>
            <a:r>
              <a:rPr lang="en-US" sz="1800" b="0" dirty="0">
                <a:solidFill>
                  <a:srgbClr val="3B3B3B"/>
                </a:solidFill>
                <a:effectLst/>
                <a:latin typeface="Abadi" panose="020B0604020104020204" pitchFamily="34" charset="0"/>
              </a:rPr>
              <a:t>SpaceX advertises Falcon 9 rocket launches on its website with a cost of 62 million dollars whereas other providers cost upward of 165 million dollars each, much of the savings is because Space X can reuse the first stage. </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lnSpc>
                <a:spcPts val="1425"/>
              </a:lnSpc>
              <a:buNone/>
            </a:pPr>
            <a:r>
              <a:rPr lang="en-US" sz="1800" b="0" dirty="0">
                <a:solidFill>
                  <a:srgbClr val="3B3B3B"/>
                </a:solidFill>
                <a:effectLst/>
                <a:latin typeface="Abadi" panose="020B0604020104020204" pitchFamily="34" charset="0"/>
              </a:rPr>
              <a:t>Therefore, if we can determine if the first stage will land, we can determine the cost of a launch. </a:t>
            </a:r>
          </a:p>
          <a:p>
            <a:pPr marL="0" indent="0">
              <a:lnSpc>
                <a:spcPts val="1425"/>
              </a:lnSpc>
              <a:buNone/>
            </a:pPr>
            <a:r>
              <a:rPr lang="en-US" sz="1800" b="0" dirty="0">
                <a:solidFill>
                  <a:srgbClr val="3B3B3B"/>
                </a:solidFill>
                <a:effectLst/>
                <a:latin typeface="Abadi" panose="020B0604020104020204" pitchFamily="34" charset="0"/>
              </a:rPr>
              <a:t>This information can be used if an alternate company wants to bid against SpaceX for a rocket launch.</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DE921F90-38BE-FA40-459F-8BF2DFE69CD1}"/>
              </a:ext>
            </a:extLst>
          </p:cNvPr>
          <p:cNvPicPr>
            <a:picLocks noChangeAspect="1"/>
          </p:cNvPicPr>
          <p:nvPr/>
        </p:nvPicPr>
        <p:blipFill>
          <a:blip r:embed="rId3"/>
          <a:stretch>
            <a:fillRect/>
          </a:stretch>
        </p:blipFill>
        <p:spPr>
          <a:xfrm>
            <a:off x="466344" y="2185076"/>
            <a:ext cx="11347704" cy="2487848"/>
          </a:xfrm>
          <a:prstGeom prst="rect">
            <a:avLst/>
          </a:prstGeom>
        </p:spPr>
      </p:pic>
      <p:sp>
        <p:nvSpPr>
          <p:cNvPr id="6" name="TextBox 5">
            <a:extLst>
              <a:ext uri="{FF2B5EF4-FFF2-40B4-BE49-F238E27FC236}">
                <a16:creationId xmlns:a16="http://schemas.microsoft.com/office/drawing/2014/main" id="{0BF7336F-68AE-0E98-B232-D2B7673BB9EA}"/>
              </a:ext>
            </a:extLst>
          </p:cNvPr>
          <p:cNvSpPr txBox="1"/>
          <p:nvPr/>
        </p:nvSpPr>
        <p:spPr>
          <a:xfrm>
            <a:off x="1325880" y="5084064"/>
            <a:ext cx="8364790" cy="369332"/>
          </a:xfrm>
          <a:prstGeom prst="rect">
            <a:avLst/>
          </a:prstGeom>
          <a:noFill/>
        </p:spPr>
        <p:txBody>
          <a:bodyPr wrap="none" rtlCol="0">
            <a:spAutoFit/>
          </a:bodyPr>
          <a:lstStyle/>
          <a:p>
            <a:r>
              <a:rPr lang="en-US" dirty="0">
                <a:latin typeface="Abadi" panose="020B0604020104020204" pitchFamily="34" charset="0"/>
              </a:rPr>
              <a:t>Takeaway: the biggest share of success launches belons to KSC LC-39A launch site</a:t>
            </a:r>
            <a:endParaRPr lang="ru-RU" dirty="0"/>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site with highest launch success ratio</a:t>
            </a:r>
          </a:p>
        </p:txBody>
      </p:sp>
      <p:pic>
        <p:nvPicPr>
          <p:cNvPr id="4" name="Picture 3">
            <a:extLst>
              <a:ext uri="{FF2B5EF4-FFF2-40B4-BE49-F238E27FC236}">
                <a16:creationId xmlns:a16="http://schemas.microsoft.com/office/drawing/2014/main" id="{4E2086D1-7881-EB81-04B5-920C20E023CB}"/>
              </a:ext>
            </a:extLst>
          </p:cNvPr>
          <p:cNvPicPr>
            <a:picLocks noChangeAspect="1"/>
          </p:cNvPicPr>
          <p:nvPr/>
        </p:nvPicPr>
        <p:blipFill>
          <a:blip r:embed="rId3"/>
          <a:stretch>
            <a:fillRect/>
          </a:stretch>
        </p:blipFill>
        <p:spPr>
          <a:xfrm>
            <a:off x="438912" y="2116799"/>
            <a:ext cx="11494008" cy="2624401"/>
          </a:xfrm>
          <a:prstGeom prst="rect">
            <a:avLst/>
          </a:prstGeom>
        </p:spPr>
      </p:pic>
      <p:sp>
        <p:nvSpPr>
          <p:cNvPr id="6" name="TextBox 5">
            <a:extLst>
              <a:ext uri="{FF2B5EF4-FFF2-40B4-BE49-F238E27FC236}">
                <a16:creationId xmlns:a16="http://schemas.microsoft.com/office/drawing/2014/main" id="{F01B255A-4411-0C0D-FB8A-A7FA3864D13F}"/>
              </a:ext>
            </a:extLst>
          </p:cNvPr>
          <p:cNvSpPr txBox="1"/>
          <p:nvPr/>
        </p:nvSpPr>
        <p:spPr>
          <a:xfrm>
            <a:off x="1325879" y="5084064"/>
            <a:ext cx="9959731" cy="369332"/>
          </a:xfrm>
          <a:prstGeom prst="rect">
            <a:avLst/>
          </a:prstGeom>
          <a:noFill/>
        </p:spPr>
        <p:txBody>
          <a:bodyPr wrap="square" rtlCol="0">
            <a:spAutoFit/>
          </a:bodyPr>
          <a:lstStyle/>
          <a:p>
            <a:r>
              <a:rPr lang="en-US" dirty="0">
                <a:latin typeface="Abadi" panose="020B0604020104020204" pitchFamily="34" charset="0"/>
              </a:rPr>
              <a:t>Takeaway: the launch site with highest launch success ratio (76.9%)  is KSC LC-39A</a:t>
            </a:r>
            <a:endParaRPr lang="ru-RU" dirty="0"/>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5C1E2218-4673-4CDD-7F41-0B3C1DEA58AF}"/>
              </a:ext>
            </a:extLst>
          </p:cNvPr>
          <p:cNvPicPr>
            <a:picLocks noChangeAspect="1"/>
          </p:cNvPicPr>
          <p:nvPr/>
        </p:nvPicPr>
        <p:blipFill>
          <a:blip r:embed="rId3"/>
          <a:stretch>
            <a:fillRect/>
          </a:stretch>
        </p:blipFill>
        <p:spPr>
          <a:xfrm>
            <a:off x="431292" y="1376934"/>
            <a:ext cx="11329416" cy="2052066"/>
          </a:xfrm>
          <a:prstGeom prst="rect">
            <a:avLst/>
          </a:prstGeom>
        </p:spPr>
      </p:pic>
      <p:sp>
        <p:nvSpPr>
          <p:cNvPr id="6" name="TextBox 5">
            <a:extLst>
              <a:ext uri="{FF2B5EF4-FFF2-40B4-BE49-F238E27FC236}">
                <a16:creationId xmlns:a16="http://schemas.microsoft.com/office/drawing/2014/main" id="{729157EB-7D35-40EF-E984-7DA181876456}"/>
              </a:ext>
            </a:extLst>
          </p:cNvPr>
          <p:cNvSpPr txBox="1"/>
          <p:nvPr/>
        </p:nvSpPr>
        <p:spPr>
          <a:xfrm>
            <a:off x="431292" y="3456432"/>
            <a:ext cx="9959731" cy="369332"/>
          </a:xfrm>
          <a:prstGeom prst="rect">
            <a:avLst/>
          </a:prstGeom>
          <a:noFill/>
        </p:spPr>
        <p:txBody>
          <a:bodyPr wrap="square" rtlCol="0">
            <a:spAutoFit/>
          </a:bodyPr>
          <a:lstStyle/>
          <a:p>
            <a:r>
              <a:rPr lang="en-US" dirty="0">
                <a:latin typeface="Abadi" panose="020B0604020104020204" pitchFamily="34" charset="0"/>
              </a:rPr>
              <a:t>Takeaway for full payload range: FT booster has the highest number of success launches  </a:t>
            </a:r>
            <a:endParaRPr lang="ru-RU" dirty="0"/>
          </a:p>
        </p:txBody>
      </p:sp>
      <p:pic>
        <p:nvPicPr>
          <p:cNvPr id="8" name="Picture 7">
            <a:extLst>
              <a:ext uri="{FF2B5EF4-FFF2-40B4-BE49-F238E27FC236}">
                <a16:creationId xmlns:a16="http://schemas.microsoft.com/office/drawing/2014/main" id="{5500A13B-FC3C-B4CA-8915-5F2F06707D45}"/>
              </a:ext>
            </a:extLst>
          </p:cNvPr>
          <p:cNvPicPr>
            <a:picLocks noChangeAspect="1"/>
          </p:cNvPicPr>
          <p:nvPr/>
        </p:nvPicPr>
        <p:blipFill>
          <a:blip r:embed="rId4"/>
          <a:stretch>
            <a:fillRect/>
          </a:stretch>
        </p:blipFill>
        <p:spPr>
          <a:xfrm>
            <a:off x="431292" y="3825764"/>
            <a:ext cx="11329416" cy="2232115"/>
          </a:xfrm>
          <a:prstGeom prst="rect">
            <a:avLst/>
          </a:prstGeom>
        </p:spPr>
      </p:pic>
      <p:sp>
        <p:nvSpPr>
          <p:cNvPr id="10" name="TextBox 9">
            <a:extLst>
              <a:ext uri="{FF2B5EF4-FFF2-40B4-BE49-F238E27FC236}">
                <a16:creationId xmlns:a16="http://schemas.microsoft.com/office/drawing/2014/main" id="{2DBCE39C-64E7-3962-614B-223356F441B4}"/>
              </a:ext>
            </a:extLst>
          </p:cNvPr>
          <p:cNvSpPr txBox="1"/>
          <p:nvPr/>
        </p:nvSpPr>
        <p:spPr>
          <a:xfrm>
            <a:off x="276606" y="6154758"/>
            <a:ext cx="11329416" cy="369332"/>
          </a:xfrm>
          <a:prstGeom prst="rect">
            <a:avLst/>
          </a:prstGeom>
          <a:noFill/>
        </p:spPr>
        <p:txBody>
          <a:bodyPr wrap="square">
            <a:spAutoFit/>
          </a:bodyPr>
          <a:lstStyle/>
          <a:p>
            <a:r>
              <a:rPr lang="en-US" dirty="0">
                <a:latin typeface="Abadi" panose="020B0604020104020204" pitchFamily="34" charset="0"/>
              </a:rPr>
              <a:t>Takeaway for heavier payload range: the number of success launches is crucially diminished</a:t>
            </a:r>
            <a:endParaRPr lang="ru-RU"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CA79F1A-7205-F6E0-61EF-FF8040DDF0A5}"/>
              </a:ext>
            </a:extLst>
          </p:cNvPr>
          <p:cNvPicPr>
            <a:picLocks noChangeAspect="1"/>
          </p:cNvPicPr>
          <p:nvPr/>
        </p:nvPicPr>
        <p:blipFill>
          <a:blip r:embed="rId3"/>
          <a:stretch>
            <a:fillRect/>
          </a:stretch>
        </p:blipFill>
        <p:spPr>
          <a:xfrm>
            <a:off x="935993" y="1435607"/>
            <a:ext cx="9104120" cy="4229121"/>
          </a:xfrm>
          <a:prstGeom prst="rect">
            <a:avLst/>
          </a:prstGeom>
        </p:spPr>
      </p:pic>
      <p:sp>
        <p:nvSpPr>
          <p:cNvPr id="6" name="TextBox 5">
            <a:extLst>
              <a:ext uri="{FF2B5EF4-FFF2-40B4-BE49-F238E27FC236}">
                <a16:creationId xmlns:a16="http://schemas.microsoft.com/office/drawing/2014/main" id="{D2999113-5580-0A9D-103B-3F4E27D1B69C}"/>
              </a:ext>
            </a:extLst>
          </p:cNvPr>
          <p:cNvSpPr txBox="1"/>
          <p:nvPr/>
        </p:nvSpPr>
        <p:spPr>
          <a:xfrm>
            <a:off x="935993" y="5861304"/>
            <a:ext cx="9442447" cy="646331"/>
          </a:xfrm>
          <a:prstGeom prst="rect">
            <a:avLst/>
          </a:prstGeom>
          <a:noFill/>
        </p:spPr>
        <p:txBody>
          <a:bodyPr wrap="square" rtlCol="0">
            <a:spAutoFit/>
          </a:bodyPr>
          <a:lstStyle/>
          <a:p>
            <a:r>
              <a:rPr lang="en-US" dirty="0"/>
              <a:t>Takeaway: the best classification model derived from Jaccard index using Test set to predict success of First Stage Landing is tree. </a:t>
            </a:r>
            <a:endParaRPr lang="ru-RU" dirty="0"/>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Tree classification model</a:t>
            </a:r>
            <a:endParaRPr lang="en-US" dirty="0">
              <a:solidFill>
                <a:srgbClr val="0B49CB"/>
              </a:solidFill>
            </a:endParaRPr>
          </a:p>
        </p:txBody>
      </p:sp>
      <p:pic>
        <p:nvPicPr>
          <p:cNvPr id="3" name="Picture 2">
            <a:extLst>
              <a:ext uri="{FF2B5EF4-FFF2-40B4-BE49-F238E27FC236}">
                <a16:creationId xmlns:a16="http://schemas.microsoft.com/office/drawing/2014/main" id="{9ED9C06F-4BB7-0DBB-DEB5-1C3630028664}"/>
              </a:ext>
            </a:extLst>
          </p:cNvPr>
          <p:cNvPicPr>
            <a:picLocks noChangeAspect="1"/>
          </p:cNvPicPr>
          <p:nvPr/>
        </p:nvPicPr>
        <p:blipFill>
          <a:blip r:embed="rId3"/>
          <a:stretch>
            <a:fillRect/>
          </a:stretch>
        </p:blipFill>
        <p:spPr>
          <a:xfrm>
            <a:off x="564198" y="1465279"/>
            <a:ext cx="6363588" cy="5036106"/>
          </a:xfrm>
          <a:prstGeom prst="rect">
            <a:avLst/>
          </a:prstGeom>
        </p:spPr>
      </p:pic>
      <p:sp>
        <p:nvSpPr>
          <p:cNvPr id="6" name="TextBox 5">
            <a:extLst>
              <a:ext uri="{FF2B5EF4-FFF2-40B4-BE49-F238E27FC236}">
                <a16:creationId xmlns:a16="http://schemas.microsoft.com/office/drawing/2014/main" id="{CD53051E-053B-2BDE-FAD7-43C553B01C42}"/>
              </a:ext>
            </a:extLst>
          </p:cNvPr>
          <p:cNvSpPr txBox="1"/>
          <p:nvPr/>
        </p:nvSpPr>
        <p:spPr>
          <a:xfrm>
            <a:off x="7507223" y="1866917"/>
            <a:ext cx="3778387" cy="1754326"/>
          </a:xfrm>
          <a:prstGeom prst="rect">
            <a:avLst/>
          </a:prstGeom>
          <a:noFill/>
        </p:spPr>
        <p:txBody>
          <a:bodyPr wrap="square" rtlCol="0">
            <a:spAutoFit/>
          </a:bodyPr>
          <a:lstStyle/>
          <a:p>
            <a:r>
              <a:rPr lang="en-US" dirty="0">
                <a:latin typeface="Abadi" panose="020B0604020104020204" pitchFamily="34" charset="0"/>
              </a:rPr>
              <a:t>Tree classification model has predicted using the Test set:</a:t>
            </a:r>
          </a:p>
          <a:p>
            <a:r>
              <a:rPr lang="en-US" dirty="0">
                <a:latin typeface="Abadi" panose="020B0604020104020204" pitchFamily="34" charset="0"/>
              </a:rPr>
              <a:t>- All 5 failures of the first stage landing</a:t>
            </a:r>
          </a:p>
          <a:p>
            <a:r>
              <a:rPr lang="en-US" dirty="0">
                <a:latin typeface="Abadi" panose="020B0604020104020204" pitchFamily="34" charset="0"/>
              </a:rPr>
              <a:t>- 12 out of 13 successful first stage landing</a:t>
            </a:r>
            <a:endParaRPr lang="ru-RU" dirty="0"/>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52019" y="1454430"/>
            <a:ext cx="10687961" cy="4351338"/>
          </a:xfrm>
          <a:prstGeom prst="rect">
            <a:avLst/>
          </a:prstGeom>
        </p:spPr>
        <p:txBody>
          <a:bodyPr>
            <a:normAutofit fontScale="92500" lnSpcReduction="20000"/>
          </a:bodyPr>
          <a:lstStyle/>
          <a:p>
            <a:pPr>
              <a:lnSpc>
                <a:spcPct val="100000"/>
              </a:lnSpc>
              <a:spcBef>
                <a:spcPts val="1400"/>
              </a:spcBef>
              <a:defRPr/>
            </a:pP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We have chosen the following independent variables for our model: '</a:t>
            </a:r>
            <a:r>
              <a:rPr kumimoji="0" lang="en-US" sz="2400" b="0" i="0" u="none" strike="noStrike" kern="1200" cap="none" spc="0" normalizeH="0" baseline="0" noProof="0" dirty="0" err="1">
                <a:ln>
                  <a:noFill/>
                </a:ln>
                <a:solidFill>
                  <a:srgbClr val="3B3B3B"/>
                </a:solidFill>
                <a:effectLst/>
                <a:uLnTx/>
                <a:uFillTx/>
                <a:latin typeface="Abadi" panose="020B0604020104020204" pitchFamily="34" charset="0"/>
              </a:rPr>
              <a:t>FlightNumber</a:t>
            </a: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 '</a:t>
            </a:r>
            <a:r>
              <a:rPr kumimoji="0" lang="en-US" sz="2400" b="0" i="0" u="none" strike="noStrike" kern="1200" cap="none" spc="0" normalizeH="0" baseline="0" noProof="0" dirty="0" err="1">
                <a:ln>
                  <a:noFill/>
                </a:ln>
                <a:solidFill>
                  <a:srgbClr val="3B3B3B"/>
                </a:solidFill>
                <a:effectLst/>
                <a:uLnTx/>
                <a:uFillTx/>
                <a:latin typeface="Abadi" panose="020B0604020104020204" pitchFamily="34" charset="0"/>
              </a:rPr>
              <a:t>PayloadMass</a:t>
            </a: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 'Orbit', '</a:t>
            </a:r>
            <a:r>
              <a:rPr kumimoji="0" lang="en-US" sz="2400" b="0" i="0" u="none" strike="noStrike" kern="1200" cap="none" spc="0" normalizeH="0" baseline="0" noProof="0" dirty="0" err="1">
                <a:ln>
                  <a:noFill/>
                </a:ln>
                <a:solidFill>
                  <a:srgbClr val="3B3B3B"/>
                </a:solidFill>
                <a:effectLst/>
                <a:uLnTx/>
                <a:uFillTx/>
                <a:latin typeface="Abadi" panose="020B0604020104020204" pitchFamily="34" charset="0"/>
              </a:rPr>
              <a:t>LaunchSite</a:t>
            </a: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 'Flights', '</a:t>
            </a:r>
            <a:r>
              <a:rPr kumimoji="0" lang="en-US" sz="2400" b="0" i="0" u="none" strike="noStrike" kern="1200" cap="none" spc="0" normalizeH="0" baseline="0" noProof="0" dirty="0" err="1">
                <a:ln>
                  <a:noFill/>
                </a:ln>
                <a:solidFill>
                  <a:srgbClr val="3B3B3B"/>
                </a:solidFill>
                <a:effectLst/>
                <a:uLnTx/>
                <a:uFillTx/>
                <a:latin typeface="Abadi" panose="020B0604020104020204" pitchFamily="34" charset="0"/>
              </a:rPr>
              <a:t>GridFins</a:t>
            </a: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 'Reused', 'Legs', '</a:t>
            </a:r>
            <a:r>
              <a:rPr kumimoji="0" lang="en-US" sz="2400" b="0" i="0" u="none" strike="noStrike" kern="1200" cap="none" spc="0" normalizeH="0" baseline="0" noProof="0" dirty="0" err="1">
                <a:ln>
                  <a:noFill/>
                </a:ln>
                <a:solidFill>
                  <a:srgbClr val="3B3B3B"/>
                </a:solidFill>
                <a:effectLst/>
                <a:uLnTx/>
                <a:uFillTx/>
                <a:latin typeface="Abadi" panose="020B0604020104020204" pitchFamily="34" charset="0"/>
              </a:rPr>
              <a:t>LandingPad</a:t>
            </a: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 'Block', '</a:t>
            </a:r>
            <a:r>
              <a:rPr kumimoji="0" lang="en-US" sz="2400" b="0" i="0" u="none" strike="noStrike" kern="1200" cap="none" spc="0" normalizeH="0" baseline="0" noProof="0" dirty="0" err="1">
                <a:ln>
                  <a:noFill/>
                </a:ln>
                <a:solidFill>
                  <a:srgbClr val="3B3B3B"/>
                </a:solidFill>
                <a:effectLst/>
                <a:uLnTx/>
                <a:uFillTx/>
                <a:latin typeface="Abadi" panose="020B0604020104020204" pitchFamily="34" charset="0"/>
              </a:rPr>
              <a:t>ReusedCount</a:t>
            </a: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 'Serial’</a:t>
            </a:r>
          </a:p>
          <a:p>
            <a:pPr marR="0" lvl="0" algn="l" defTabSz="914400" rtl="0" eaLnBrk="1" fontAlgn="auto" latinLnBrk="0" hangingPunct="1">
              <a:lnSpc>
                <a:spcPct val="100000"/>
              </a:lnSpc>
              <a:spcBef>
                <a:spcPts val="1400"/>
              </a:spcBef>
              <a:spcAft>
                <a:spcPts val="0"/>
              </a:spcAft>
              <a:buClrTx/>
              <a:buSzTx/>
              <a:tabLst/>
              <a:defRPr/>
            </a:pP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 We have converted categorical variables Orbits, </a:t>
            </a:r>
            <a:r>
              <a:rPr kumimoji="0" lang="en-US" sz="2400" b="0" i="0" u="none" strike="noStrike" kern="1200" cap="none" spc="0" normalizeH="0" baseline="0" noProof="0" dirty="0" err="1">
                <a:ln>
                  <a:noFill/>
                </a:ln>
                <a:solidFill>
                  <a:srgbClr val="3B3B3B"/>
                </a:solidFill>
                <a:effectLst/>
                <a:uLnTx/>
                <a:uFillTx/>
                <a:latin typeface="Abadi" panose="020B0604020104020204" pitchFamily="34" charset="0"/>
              </a:rPr>
              <a:t>LaunchSite</a:t>
            </a: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 </a:t>
            </a:r>
            <a:r>
              <a:rPr kumimoji="0" lang="en-US" sz="2400" b="0" i="0" u="none" strike="noStrike" kern="1200" cap="none" spc="0" normalizeH="0" baseline="0" noProof="0" dirty="0" err="1">
                <a:ln>
                  <a:noFill/>
                </a:ln>
                <a:solidFill>
                  <a:srgbClr val="3B3B3B"/>
                </a:solidFill>
                <a:effectLst/>
                <a:uLnTx/>
                <a:uFillTx/>
                <a:latin typeface="Abadi" panose="020B0604020104020204" pitchFamily="34" charset="0"/>
              </a:rPr>
              <a:t>LandingPad</a:t>
            </a: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 and Serial into dummies variables.</a:t>
            </a:r>
          </a:p>
          <a:p>
            <a:pPr>
              <a:lnSpc>
                <a:spcPct val="100000"/>
              </a:lnSpc>
              <a:spcBef>
                <a:spcPts val="1400"/>
              </a:spcBef>
              <a:defRPr/>
            </a:pP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Four models for classification prediction have been tested using the Test set: logistic regression SVM, tree and </a:t>
            </a:r>
            <a:r>
              <a:rPr kumimoji="0" lang="en-US" sz="2400" b="0" i="0" u="none" strike="noStrike" kern="1200" cap="none" spc="0" normalizeH="0" baseline="0" noProof="0" dirty="0" err="1">
                <a:ln>
                  <a:noFill/>
                </a:ln>
                <a:solidFill>
                  <a:srgbClr val="3B3B3B"/>
                </a:solidFill>
                <a:effectLst/>
                <a:uLnTx/>
                <a:uFillTx/>
                <a:latin typeface="Abadi" panose="020B0604020104020204" pitchFamily="34" charset="0"/>
              </a:rPr>
              <a:t>knn</a:t>
            </a:r>
            <a:r>
              <a:rPr lang="en-US" sz="2400" dirty="0">
                <a:solidFill>
                  <a:srgbClr val="3B3B3B"/>
                </a:solidFill>
                <a:latin typeface="Abadi" panose="020B0604020104020204" pitchFamily="34" charset="0"/>
              </a:rPr>
              <a:t>.</a:t>
            </a:r>
            <a:endParaRPr kumimoji="0" lang="en-US" sz="2400" b="0" i="0" u="none" strike="noStrike" kern="1200" cap="none" spc="0" normalizeH="0" baseline="0" noProof="0" dirty="0">
              <a:ln>
                <a:noFill/>
              </a:ln>
              <a:solidFill>
                <a:srgbClr val="3B3B3B"/>
              </a:solidFill>
              <a:effectLst/>
              <a:uLnTx/>
              <a:uFillTx/>
              <a:latin typeface="Abadi" panose="020B0604020104020204" pitchFamily="34" charset="0"/>
            </a:endParaRPr>
          </a:p>
          <a:p>
            <a:pPr>
              <a:lnSpc>
                <a:spcPct val="100000"/>
              </a:lnSpc>
              <a:spcBef>
                <a:spcPts val="1400"/>
              </a:spcBef>
              <a:defRPr/>
            </a:pPr>
            <a:r>
              <a:rPr lang="en-US" sz="2400" dirty="0">
                <a:solidFill>
                  <a:srgbClr val="3B3B3B"/>
                </a:solidFill>
                <a:latin typeface="Abadi" panose="020B0604020104020204" pitchFamily="34" charset="0"/>
              </a:rPr>
              <a:t>T</a:t>
            </a:r>
            <a:r>
              <a:rPr kumimoji="0" lang="en-US" sz="2400" b="0" i="0" u="none" strike="noStrike" kern="1200" cap="none" spc="0" normalizeH="0" baseline="0" noProof="0" dirty="0">
                <a:ln>
                  <a:noFill/>
                </a:ln>
                <a:solidFill>
                  <a:srgbClr val="3B3B3B"/>
                </a:solidFill>
                <a:effectLst/>
                <a:uLnTx/>
                <a:uFillTx/>
                <a:latin typeface="Abadi" panose="020B0604020104020204" pitchFamily="34" charset="0"/>
              </a:rPr>
              <a:t>he best classification model derived from Jaccard index and 20% Test set to predict success of First Stage Landing is tree. Jaccard index for this model is 92.3%</a:t>
            </a:r>
          </a:p>
          <a:p>
            <a:pPr>
              <a:lnSpc>
                <a:spcPct val="100000"/>
              </a:lnSpc>
              <a:spcBef>
                <a:spcPts val="1400"/>
              </a:spcBef>
              <a:defRPr/>
            </a:pPr>
            <a:r>
              <a:rPr lang="en-US" sz="2400" dirty="0">
                <a:solidFill>
                  <a:srgbClr val="3B3B3B"/>
                </a:solidFill>
                <a:latin typeface="Abadi" panose="020B0604020104020204" pitchFamily="34" charset="0"/>
              </a:rPr>
              <a:t>Tuning parameters of the tree model are the following:</a:t>
            </a:r>
          </a:p>
          <a:p>
            <a:pPr marL="0" indent="0">
              <a:lnSpc>
                <a:spcPct val="100000"/>
              </a:lnSpc>
              <a:spcBef>
                <a:spcPts val="1400"/>
              </a:spcBef>
              <a:buNone/>
              <a:defRPr/>
            </a:pPr>
            <a:r>
              <a:rPr lang="en-US" sz="2400" dirty="0">
                <a:solidFill>
                  <a:srgbClr val="3B3B3B"/>
                </a:solidFill>
                <a:latin typeface="Abadi" panose="020B0604020104020204" pitchFamily="34" charset="0"/>
              </a:rPr>
              <a:t>{'criterion': 'entropy', '</a:t>
            </a:r>
            <a:r>
              <a:rPr lang="en-US" sz="2400" dirty="0" err="1">
                <a:solidFill>
                  <a:srgbClr val="3B3B3B"/>
                </a:solidFill>
                <a:latin typeface="Abadi" panose="020B0604020104020204" pitchFamily="34" charset="0"/>
              </a:rPr>
              <a:t>max_depth</a:t>
            </a:r>
            <a:r>
              <a:rPr lang="en-US" sz="2400" dirty="0">
                <a:solidFill>
                  <a:srgbClr val="3B3B3B"/>
                </a:solidFill>
                <a:latin typeface="Abadi" panose="020B0604020104020204" pitchFamily="34" charset="0"/>
              </a:rPr>
              <a:t>': 2, '</a:t>
            </a:r>
            <a:r>
              <a:rPr lang="en-US" sz="2400" dirty="0" err="1">
                <a:solidFill>
                  <a:srgbClr val="3B3B3B"/>
                </a:solidFill>
                <a:latin typeface="Abadi" panose="020B0604020104020204" pitchFamily="34" charset="0"/>
              </a:rPr>
              <a:t>max_features</a:t>
            </a:r>
            <a:r>
              <a:rPr lang="en-US" sz="2400" dirty="0">
                <a:solidFill>
                  <a:srgbClr val="3B3B3B"/>
                </a:solidFill>
                <a:latin typeface="Abadi" panose="020B0604020104020204" pitchFamily="34" charset="0"/>
              </a:rPr>
              <a:t>': 'sqrt', '</a:t>
            </a:r>
            <a:r>
              <a:rPr lang="en-US" sz="2400" dirty="0" err="1">
                <a:solidFill>
                  <a:srgbClr val="3B3B3B"/>
                </a:solidFill>
                <a:latin typeface="Abadi" panose="020B0604020104020204" pitchFamily="34" charset="0"/>
              </a:rPr>
              <a:t>min_samples_leaf</a:t>
            </a:r>
            <a:r>
              <a:rPr lang="en-US" sz="2400" dirty="0">
                <a:solidFill>
                  <a:srgbClr val="3B3B3B"/>
                </a:solidFill>
                <a:latin typeface="Abadi" panose="020B0604020104020204" pitchFamily="34" charset="0"/>
              </a:rPr>
              <a:t>': 1, '</a:t>
            </a:r>
            <a:r>
              <a:rPr lang="en-US" sz="2400" dirty="0" err="1">
                <a:solidFill>
                  <a:srgbClr val="3B3B3B"/>
                </a:solidFill>
                <a:latin typeface="Abadi" panose="020B0604020104020204" pitchFamily="34" charset="0"/>
              </a:rPr>
              <a:t>min_samples_split</a:t>
            </a:r>
            <a:r>
              <a:rPr lang="en-US" sz="2400" dirty="0">
                <a:solidFill>
                  <a:srgbClr val="3B3B3B"/>
                </a:solidFill>
                <a:latin typeface="Abadi" panose="020B0604020104020204" pitchFamily="34" charset="0"/>
              </a:rPr>
              <a:t>': 10, 'splitter': 'best'}</a:t>
            </a:r>
            <a:endParaRPr kumimoji="0" lang="en-US" sz="2400" b="0" i="0" u="none" strike="noStrike" kern="1200" cap="none" spc="0" normalizeH="0" baseline="0" noProof="0" dirty="0">
              <a:ln>
                <a:noFill/>
              </a:ln>
              <a:solidFill>
                <a:srgbClr val="3B3B3B"/>
              </a:solidFill>
              <a:effectLst/>
              <a:uLnTx/>
              <a:uFillTx/>
              <a:latin typeface="Abadi" panose="020B0604020104020204" pitchFamily="34" charset="0"/>
            </a:endParaRPr>
          </a:p>
          <a:p>
            <a:pPr>
              <a:lnSpc>
                <a:spcPct val="100000"/>
              </a:lnSpc>
              <a:spcBef>
                <a:spcPts val="1400"/>
              </a:spcBef>
              <a:defRPr/>
            </a:pPr>
            <a:endParaRPr kumimoji="0" lang="en-US" sz="2400" b="0" i="0" u="none" strike="noStrike" kern="1200" cap="none" spc="0" normalizeH="0" baseline="0" noProof="0" dirty="0">
              <a:ln>
                <a:noFill/>
              </a:ln>
              <a:solidFill>
                <a:srgbClr val="0070C0"/>
              </a:solidFill>
              <a:effectLst/>
              <a:uLnTx/>
              <a:uFillTx/>
              <a:latin typeface="Abadi" panose="020B0604020104020204" pitchFamily="34" charset="0"/>
            </a:endParaRPr>
          </a:p>
          <a:p>
            <a:pPr marR="0" lvl="0" algn="l" defTabSz="914400" rtl="0" eaLnBrk="1" fontAlgn="auto" latinLnBrk="0" hangingPunct="1">
              <a:lnSpc>
                <a:spcPct val="100000"/>
              </a:lnSpc>
              <a:spcBef>
                <a:spcPts val="1400"/>
              </a:spcBef>
              <a:spcAft>
                <a:spcPts val="0"/>
              </a:spcAft>
              <a:buClrTx/>
              <a:buSzTx/>
              <a:tabLst/>
              <a:defRPr/>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9888"/>
            <a:ext cx="10515600" cy="4820972"/>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4"/>
              </a:rPr>
              <a:t>https://github.com/emerkushin/testrepo/blob/main/collect.ipynb</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5"/>
              </a:rPr>
              <a:t>https://github.com/emerkushin/testrepo/blob/main/webscrap.ipynb</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6"/>
              </a:rPr>
              <a:t>https://github.com/emerkushin/testrepo/blob/main/wrangle.ipynb</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7"/>
              </a:rPr>
              <a:t>https://github.com/emerkushin/testrepo/blob/main/edadataviz.ipynb</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8"/>
              </a:rPr>
              <a:t>https://github.com/emerkushin/testrepo/blob/main/eda_sql.ipynb</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9"/>
              </a:rPr>
              <a:t>https://github.com/emerkushin/testrepo/blob/main/folium.ipynb</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10"/>
              </a:rPr>
              <a:t>https://github.com/emerkushin/testrepo/blob/main/lab_dash.py</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11"/>
              </a:rPr>
              <a:t>https://github.com/emerkushin/testrepo/blob/main/classification.ipynb</a:t>
            </a: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30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800"/>
              </a:spcBef>
            </a:pPr>
            <a:r>
              <a:rPr lang="en-US" sz="8800" dirty="0">
                <a:solidFill>
                  <a:schemeClr val="accent3">
                    <a:lumMod val="25000"/>
                  </a:schemeClr>
                </a:solidFill>
                <a:latin typeface="Abadi"/>
              </a:rPr>
              <a:t>Data collection methodology:</a:t>
            </a:r>
          </a:p>
          <a:p>
            <a:pPr marL="0" indent="0">
              <a:lnSpc>
                <a:spcPts val="1425"/>
              </a:lnSpc>
              <a:spcBef>
                <a:spcPts val="800"/>
              </a:spcBef>
              <a:buNone/>
            </a:pPr>
            <a:r>
              <a:rPr lang="en-US" sz="6400" dirty="0">
                <a:solidFill>
                  <a:srgbClr val="3B3B3B"/>
                </a:solidFill>
                <a:latin typeface="Consolas" panose="020B0609020204030204" pitchFamily="49" charset="0"/>
              </a:rPr>
              <a:t>SpaceX r</a:t>
            </a:r>
            <a:r>
              <a:rPr lang="en-US" sz="6400" b="0" dirty="0">
                <a:solidFill>
                  <a:srgbClr val="3B3B3B"/>
                </a:solidFill>
                <a:effectLst/>
                <a:latin typeface="Consolas" panose="020B0609020204030204" pitchFamily="49" charset="0"/>
              </a:rPr>
              <a:t>ocket launch data is collected using SpaceX API and web scraping with Requests and </a:t>
            </a:r>
            <a:r>
              <a:rPr lang="en-US" sz="6400" b="0" dirty="0" err="1">
                <a:solidFill>
                  <a:srgbClr val="3B3B3B"/>
                </a:solidFill>
                <a:effectLst/>
                <a:latin typeface="Consolas" panose="020B0609020204030204" pitchFamily="49" charset="0"/>
              </a:rPr>
              <a:t>BeutifulSoup</a:t>
            </a:r>
            <a:r>
              <a:rPr lang="en-US" sz="6400" b="0" dirty="0">
                <a:solidFill>
                  <a:srgbClr val="3B3B3B"/>
                </a:solidFill>
                <a:effectLst/>
                <a:latin typeface="Consolas" panose="020B0609020204030204" pitchFamily="49" charset="0"/>
              </a:rPr>
              <a:t> Python’s packages</a:t>
            </a:r>
            <a:r>
              <a:rPr lang="en-US" sz="6600" b="0" dirty="0">
                <a:solidFill>
                  <a:srgbClr val="3B3B3B"/>
                </a:solidFill>
                <a:effectLst/>
                <a:latin typeface="Consolas" panose="020B0609020204030204" pitchFamily="49" charset="0"/>
              </a:rPr>
              <a:t> </a:t>
            </a:r>
          </a:p>
          <a:p>
            <a:pPr>
              <a:lnSpc>
                <a:spcPct val="120000"/>
              </a:lnSpc>
              <a:spcBef>
                <a:spcPts val="800"/>
              </a:spcBef>
            </a:pPr>
            <a:r>
              <a:rPr lang="en-US" sz="8800" dirty="0">
                <a:solidFill>
                  <a:schemeClr val="accent3">
                    <a:lumMod val="25000"/>
                  </a:schemeClr>
                </a:solidFill>
                <a:latin typeface="Abadi"/>
              </a:rPr>
              <a:t>Perform data wrangling</a:t>
            </a:r>
          </a:p>
          <a:p>
            <a:pPr marL="0" indent="0">
              <a:lnSpc>
                <a:spcPct val="120000"/>
              </a:lnSpc>
              <a:spcBef>
                <a:spcPts val="800"/>
              </a:spcBef>
              <a:buNone/>
            </a:pPr>
            <a:r>
              <a:rPr lang="en-US" sz="6400" dirty="0">
                <a:solidFill>
                  <a:srgbClr val="3B3B3B"/>
                </a:solidFill>
                <a:latin typeface="Consolas" panose="020B0609020204030204" pitchFamily="49" charset="0"/>
              </a:rPr>
              <a:t>Work with missing values and categorical independent variables (Launch sites, Orbits, Landing outcomes) and create a label with `1` means the booster successfully landed `0` means it was unsuccessful</a:t>
            </a:r>
          </a:p>
          <a:p>
            <a:pPr>
              <a:lnSpc>
                <a:spcPct val="120000"/>
              </a:lnSpc>
              <a:spcBef>
                <a:spcPts val="8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8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800"/>
              </a:spcBef>
            </a:pPr>
            <a:r>
              <a:rPr lang="en-US" sz="8800" dirty="0">
                <a:solidFill>
                  <a:schemeClr val="accent3">
                    <a:lumMod val="25000"/>
                  </a:schemeClr>
                </a:solidFill>
                <a:latin typeface="Abadi"/>
              </a:rPr>
              <a:t>Perform predictive analysis using classification models</a:t>
            </a:r>
          </a:p>
          <a:p>
            <a:pPr marL="0" indent="0">
              <a:lnSpc>
                <a:spcPts val="1425"/>
              </a:lnSpc>
              <a:spcBef>
                <a:spcPts val="800"/>
              </a:spcBef>
              <a:buNone/>
            </a:pPr>
            <a:r>
              <a:rPr lang="en-US" sz="6400" b="0" dirty="0">
                <a:solidFill>
                  <a:srgbClr val="3B3B3B"/>
                </a:solidFill>
                <a:effectLst/>
                <a:latin typeface="Consolas" panose="020B0609020204030204" pitchFamily="49" charset="0"/>
              </a:rPr>
              <a:t>Split the data into Train and Test sets, </a:t>
            </a:r>
            <a:r>
              <a:rPr lang="en-US" sz="6400" dirty="0">
                <a:solidFill>
                  <a:srgbClr val="3B3B3B"/>
                </a:solidFill>
                <a:latin typeface="Consolas" panose="020B0609020204030204" pitchFamily="49" charset="0"/>
              </a:rPr>
              <a:t>c</a:t>
            </a:r>
            <a:r>
              <a:rPr lang="en-US" sz="6400" b="0" dirty="0">
                <a:solidFill>
                  <a:srgbClr val="3B3B3B"/>
                </a:solidFill>
                <a:effectLst/>
                <a:latin typeface="Consolas" panose="020B0609020204030204" pitchFamily="49" charset="0"/>
              </a:rPr>
              <a:t>reate four classification models: Logistic Regression, SVM, Classification Trees and KNN, </a:t>
            </a:r>
            <a:r>
              <a:rPr lang="en-US" sz="6400" dirty="0">
                <a:solidFill>
                  <a:srgbClr val="3B3B3B"/>
                </a:solidFill>
                <a:latin typeface="Consolas" panose="020B0609020204030204" pitchFamily="49" charset="0"/>
              </a:rPr>
              <a:t>t</a:t>
            </a:r>
            <a:r>
              <a:rPr lang="en-US" sz="6400" b="0" dirty="0">
                <a:solidFill>
                  <a:srgbClr val="3B3B3B"/>
                </a:solidFill>
                <a:effectLst/>
                <a:latin typeface="Consolas" panose="020B0609020204030204" pitchFamily="49" charset="0"/>
              </a:rPr>
              <a:t>une </a:t>
            </a:r>
            <a:r>
              <a:rPr lang="en-US" sz="6400" dirty="0">
                <a:solidFill>
                  <a:srgbClr val="3B3B3B"/>
                </a:solidFill>
                <a:latin typeface="Consolas" panose="020B0609020204030204" pitchFamily="49" charset="0"/>
              </a:rPr>
              <a:t>the</a:t>
            </a:r>
            <a:r>
              <a:rPr lang="en-US" sz="6400" b="0" dirty="0">
                <a:solidFill>
                  <a:srgbClr val="3B3B3B"/>
                </a:solidFill>
                <a:effectLst/>
                <a:latin typeface="Consolas" panose="020B0609020204030204" pitchFamily="49" charset="0"/>
              </a:rPr>
              <a:t> best Hyperparameter for each model, </a:t>
            </a:r>
            <a:r>
              <a:rPr lang="en-US" sz="6400" dirty="0">
                <a:solidFill>
                  <a:srgbClr val="3B3B3B"/>
                </a:solidFill>
                <a:latin typeface="Consolas" panose="020B0609020204030204" pitchFamily="49" charset="0"/>
              </a:rPr>
              <a:t>evaluate each model based with confusion matrices and f</a:t>
            </a:r>
            <a:r>
              <a:rPr lang="en-US" sz="6400" b="0" dirty="0">
                <a:solidFill>
                  <a:srgbClr val="3B3B3B"/>
                </a:solidFill>
                <a:effectLst/>
                <a:latin typeface="Consolas" panose="020B0609020204030204" pitchFamily="49" charset="0"/>
              </a:rPr>
              <a:t>ind the method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API</a:t>
            </a:r>
          </a:p>
          <a:p>
            <a:pPr marL="0" indent="0">
              <a:lnSpc>
                <a:spcPct val="100000"/>
              </a:lnSpc>
              <a:spcBef>
                <a:spcPts val="1400"/>
              </a:spcBef>
              <a:buNone/>
            </a:pPr>
            <a:r>
              <a:rPr lang="en-US" sz="1600" dirty="0">
                <a:effectLst/>
                <a:latin typeface="Abadi" panose="020B0604020104020204" pitchFamily="34" charset="0"/>
              </a:rPr>
              <a:t>Request and parse the SpaceX launch data using the GET request</a:t>
            </a:r>
          </a:p>
          <a:p>
            <a:pPr marL="0" indent="0">
              <a:lnSpc>
                <a:spcPct val="100000"/>
              </a:lnSpc>
              <a:spcBef>
                <a:spcPts val="1400"/>
              </a:spcBef>
              <a:buNone/>
            </a:pPr>
            <a:r>
              <a:rPr lang="en-US" sz="1600" dirty="0">
                <a:effectLst/>
                <a:latin typeface="Abadi" panose="020B0604020104020204" pitchFamily="34" charset="0"/>
              </a:rPr>
              <a:t>Filter the data frame to only include `Falcon 9` launches</a:t>
            </a:r>
          </a:p>
          <a:p>
            <a:pPr marL="0" indent="0">
              <a:lnSpc>
                <a:spcPct val="100000"/>
              </a:lnSpc>
              <a:spcBef>
                <a:spcPts val="1400"/>
              </a:spcBef>
              <a:buNone/>
            </a:pPr>
            <a:r>
              <a:rPr lang="en-US" sz="1600" dirty="0">
                <a:effectLst/>
                <a:latin typeface="Abadi" panose="020B0604020104020204" pitchFamily="34" charset="0"/>
              </a:rPr>
              <a:t>Dealing with Missing Values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a:t>
            </a:r>
          </a:p>
          <a:p>
            <a:pPr marL="0" indent="0">
              <a:lnSpc>
                <a:spcPct val="100000"/>
              </a:lnSpc>
              <a:spcBef>
                <a:spcPts val="1400"/>
              </a:spcBef>
              <a:buNone/>
            </a:pPr>
            <a:r>
              <a:rPr lang="en-US" sz="1600" dirty="0">
                <a:latin typeface="Abadi" panose="020B0604020104020204" pitchFamily="34" charset="0"/>
              </a:rPr>
              <a:t>Request the Falcon9 Launch Wiki page from its URL</a:t>
            </a:r>
          </a:p>
          <a:p>
            <a:pPr marL="0" indent="0">
              <a:lnSpc>
                <a:spcPct val="100000"/>
              </a:lnSpc>
              <a:spcBef>
                <a:spcPts val="1400"/>
              </a:spcBef>
              <a:buNone/>
            </a:pPr>
            <a:r>
              <a:rPr lang="en-US" sz="1600" dirty="0">
                <a:latin typeface="Abadi" panose="020B0604020104020204" pitchFamily="34" charset="0"/>
              </a:rPr>
              <a:t>Extract all column/variable names from the HTML table header</a:t>
            </a:r>
          </a:p>
          <a:p>
            <a:pPr marL="0" indent="0">
              <a:lnSpc>
                <a:spcPct val="100000"/>
              </a:lnSpc>
              <a:spcBef>
                <a:spcPts val="1400"/>
              </a:spcBef>
              <a:buNone/>
            </a:pPr>
            <a:r>
              <a:rPr lang="en-US" sz="1600" dirty="0">
                <a:latin typeface="Abadi" panose="020B0604020104020204" pitchFamily="34" charset="0"/>
              </a:rPr>
              <a:t>Create a data frame by parsing the launch HTML tables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b="0" dirty="0">
              <a:solidFill>
                <a:srgbClr val="3B3B3B"/>
              </a:solidFill>
              <a:effectLst/>
              <a:latin typeface="Consolas" panose="020B0609020204030204" pitchFamily="49"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662" y="1792288"/>
            <a:ext cx="105156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Data 1">
            <a:extLst>
              <a:ext uri="{FF2B5EF4-FFF2-40B4-BE49-F238E27FC236}">
                <a16:creationId xmlns:a16="http://schemas.microsoft.com/office/drawing/2014/main" id="{B50A50D5-BFCA-5913-C4DD-3B5069F9E40D}"/>
              </a:ext>
            </a:extLst>
          </p:cNvPr>
          <p:cNvSpPr/>
          <p:nvPr/>
        </p:nvSpPr>
        <p:spPr>
          <a:xfrm>
            <a:off x="930303" y="1860605"/>
            <a:ext cx="3053300" cy="61264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r>
              <a:rPr lang="en-US" sz="1400" dirty="0">
                <a:solidFill>
                  <a:srgbClr val="3B3B3B"/>
                </a:solidFill>
                <a:latin typeface="Consolas" panose="020B0609020204030204" pitchFamily="49" charset="0"/>
              </a:rPr>
              <a:t>R</a:t>
            </a:r>
            <a:r>
              <a:rPr lang="en-US" sz="1400" b="0" dirty="0">
                <a:solidFill>
                  <a:srgbClr val="3B3B3B"/>
                </a:solidFill>
                <a:effectLst/>
                <a:latin typeface="Consolas" panose="020B0609020204030204" pitchFamily="49" charset="0"/>
              </a:rPr>
              <a:t>ocket launch data from SpaceX API</a:t>
            </a:r>
          </a:p>
        </p:txBody>
      </p:sp>
      <p:sp>
        <p:nvSpPr>
          <p:cNvPr id="7" name="Rectangle 6">
            <a:extLst>
              <a:ext uri="{FF2B5EF4-FFF2-40B4-BE49-F238E27FC236}">
                <a16:creationId xmlns:a16="http://schemas.microsoft.com/office/drawing/2014/main" id="{7B2724AC-798B-B300-A259-27E17F9A0F91}"/>
              </a:ext>
            </a:extLst>
          </p:cNvPr>
          <p:cNvSpPr/>
          <p:nvPr/>
        </p:nvSpPr>
        <p:spPr>
          <a:xfrm>
            <a:off x="4635610" y="1828800"/>
            <a:ext cx="6400800" cy="644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dirty="0" err="1">
                <a:solidFill>
                  <a:srgbClr val="3B3B3B"/>
                </a:solidFill>
                <a:latin typeface="Consolas" panose="020B0609020204030204" pitchFamily="49" charset="0"/>
              </a:rPr>
              <a:t>spacex_url</a:t>
            </a:r>
            <a:r>
              <a:rPr lang="en-US" sz="1400" dirty="0">
                <a:solidFill>
                  <a:srgbClr val="3B3B3B"/>
                </a:solidFill>
                <a:latin typeface="Consolas" panose="020B0609020204030204" pitchFamily="49" charset="0"/>
              </a:rPr>
              <a:t>=</a:t>
            </a:r>
            <a:r>
              <a:rPr lang="en-US" sz="1400" dirty="0">
                <a:solidFill>
                  <a:srgbClr val="3B3B3B"/>
                </a:solidFill>
                <a:latin typeface="Consolas" panose="020B0609020204030204" pitchFamily="49" charset="0"/>
                <a:hlinkClick r:id="rId4">
                  <a:extLst>
                    <a:ext uri="{A12FA001-AC4F-418D-AE19-62706E023703}">
                      <ahyp:hlinkClr xmlns:ahyp="http://schemas.microsoft.com/office/drawing/2018/hyperlinkcolor" val="tx"/>
                    </a:ext>
                  </a:extLst>
                </a:hlinkClick>
              </a:rPr>
              <a:t>https://api.spacexdata.com/v4/launches/past</a:t>
            </a:r>
            <a:endParaRPr lang="en-US" sz="1400" dirty="0">
              <a:solidFill>
                <a:srgbClr val="3B3B3B"/>
              </a:solidFill>
              <a:latin typeface="Consolas" panose="020B0609020204030204" pitchFamily="49" charset="0"/>
            </a:endParaRPr>
          </a:p>
          <a:p>
            <a:pPr>
              <a:lnSpc>
                <a:spcPts val="1425"/>
              </a:lnSpc>
            </a:pPr>
            <a:r>
              <a:rPr lang="en-US" sz="1400" dirty="0">
                <a:solidFill>
                  <a:srgbClr val="3B3B3B"/>
                </a:solidFill>
                <a:latin typeface="Consolas" panose="020B0609020204030204" pitchFamily="49" charset="0"/>
              </a:rPr>
              <a:t>response = </a:t>
            </a:r>
            <a:r>
              <a:rPr lang="en-US" sz="1400" dirty="0" err="1">
                <a:solidFill>
                  <a:srgbClr val="3B3B3B"/>
                </a:solidFill>
                <a:latin typeface="Consolas" panose="020B0609020204030204" pitchFamily="49" charset="0"/>
              </a:rPr>
              <a:t>requests.get</a:t>
            </a:r>
            <a:r>
              <a:rPr lang="en-US" sz="1400" dirty="0">
                <a:solidFill>
                  <a:srgbClr val="3B3B3B"/>
                </a:solidFill>
                <a:latin typeface="Consolas" panose="020B0609020204030204" pitchFamily="49" charset="0"/>
              </a:rPr>
              <a:t>(</a:t>
            </a:r>
            <a:r>
              <a:rPr lang="en-US" sz="1400" dirty="0" err="1">
                <a:solidFill>
                  <a:srgbClr val="3B3B3B"/>
                </a:solidFill>
                <a:latin typeface="Consolas" panose="020B0609020204030204" pitchFamily="49" charset="0"/>
              </a:rPr>
              <a:t>spacex_url</a:t>
            </a:r>
            <a:r>
              <a:rPr lang="en-US" sz="1400" dirty="0">
                <a:solidFill>
                  <a:srgbClr val="3B3B3B"/>
                </a:solidFill>
                <a:latin typeface="Consolas" panose="020B0609020204030204" pitchFamily="49" charset="0"/>
              </a:rPr>
              <a:t>)</a:t>
            </a:r>
          </a:p>
          <a:p>
            <a:pPr>
              <a:lnSpc>
                <a:spcPts val="1425"/>
              </a:lnSpc>
            </a:pPr>
            <a:r>
              <a:rPr lang="en-US" sz="1400" dirty="0">
                <a:solidFill>
                  <a:srgbClr val="3B3B3B"/>
                </a:solidFill>
                <a:latin typeface="Consolas" panose="020B0609020204030204" pitchFamily="49" charset="0"/>
              </a:rPr>
              <a:t>data = </a:t>
            </a:r>
            <a:r>
              <a:rPr lang="en-US" sz="1400" dirty="0" err="1">
                <a:solidFill>
                  <a:srgbClr val="3B3B3B"/>
                </a:solidFill>
                <a:latin typeface="Consolas" panose="020B0609020204030204" pitchFamily="49" charset="0"/>
              </a:rPr>
              <a:t>pd.json_normalize</a:t>
            </a:r>
            <a:r>
              <a:rPr lang="en-US" sz="1400" dirty="0">
                <a:solidFill>
                  <a:srgbClr val="3B3B3B"/>
                </a:solidFill>
                <a:latin typeface="Consolas" panose="020B0609020204030204" pitchFamily="49" charset="0"/>
              </a:rPr>
              <a:t>(</a:t>
            </a:r>
            <a:r>
              <a:rPr lang="en-US" sz="1400" dirty="0" err="1">
                <a:solidFill>
                  <a:srgbClr val="3B3B3B"/>
                </a:solidFill>
                <a:latin typeface="Consolas" panose="020B0609020204030204" pitchFamily="49" charset="0"/>
              </a:rPr>
              <a:t>response.json</a:t>
            </a:r>
            <a:r>
              <a:rPr lang="en-US" sz="1400" dirty="0">
                <a:solidFill>
                  <a:srgbClr val="3B3B3B"/>
                </a:solidFill>
                <a:latin typeface="Consolas" panose="020B0609020204030204" pitchFamily="49" charset="0"/>
              </a:rPr>
              <a:t>())</a:t>
            </a:r>
          </a:p>
          <a:p>
            <a:pPr>
              <a:lnSpc>
                <a:spcPts val="1425"/>
              </a:lnSpc>
            </a:pPr>
            <a:endParaRPr lang="en-US" dirty="0">
              <a:solidFill>
                <a:srgbClr val="A31515"/>
              </a:solidFill>
              <a:latin typeface="Consolas" panose="020B0609020204030204" pitchFamily="49" charset="0"/>
            </a:endParaRPr>
          </a:p>
          <a:p>
            <a:pPr>
              <a:lnSpc>
                <a:spcPts val="1425"/>
              </a:lnSpc>
            </a:pPr>
            <a:endParaRPr lang="en-US" b="0" dirty="0">
              <a:solidFill>
                <a:srgbClr val="A31515"/>
              </a:solidFill>
              <a:effectLst/>
              <a:latin typeface="Consolas" panose="020B0609020204030204" pitchFamily="49" charset="0"/>
            </a:endParaRPr>
          </a:p>
          <a:p>
            <a:pPr>
              <a:lnSpc>
                <a:spcPts val="1425"/>
              </a:lnSpc>
            </a:pPr>
            <a:endParaRPr lang="en-US" b="0" dirty="0">
              <a:solidFill>
                <a:srgbClr val="3B3B3B"/>
              </a:solidFill>
              <a:effectLst/>
              <a:latin typeface="Consolas" panose="020B0609020204030204" pitchFamily="49" charset="0"/>
            </a:endParaRPr>
          </a:p>
        </p:txBody>
      </p:sp>
      <p:cxnSp>
        <p:nvCxnSpPr>
          <p:cNvPr id="11" name="Straight Connector 10">
            <a:extLst>
              <a:ext uri="{FF2B5EF4-FFF2-40B4-BE49-F238E27FC236}">
                <a16:creationId xmlns:a16="http://schemas.microsoft.com/office/drawing/2014/main" id="{DFDF538B-69DA-E182-B96F-B036860069CA}"/>
              </a:ext>
            </a:extLst>
          </p:cNvPr>
          <p:cNvCxnSpPr>
            <a:stCxn id="2" idx="5"/>
            <a:endCxn id="7" idx="1"/>
          </p:cNvCxnSpPr>
          <p:nvPr/>
        </p:nvCxnSpPr>
        <p:spPr>
          <a:xfrm flipV="1">
            <a:off x="3678273" y="2151027"/>
            <a:ext cx="957337" cy="15902"/>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F9E5CCC-10DC-7589-7886-64BC16DACF00}"/>
              </a:ext>
            </a:extLst>
          </p:cNvPr>
          <p:cNvSpPr/>
          <p:nvPr/>
        </p:nvSpPr>
        <p:spPr>
          <a:xfrm>
            <a:off x="1009816" y="2751160"/>
            <a:ext cx="3053300" cy="7235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r>
              <a:rPr lang="en-US" sz="1400" dirty="0">
                <a:solidFill>
                  <a:srgbClr val="3B3B3B"/>
                </a:solidFill>
                <a:latin typeface="Consolas" panose="020B0609020204030204" pitchFamily="49" charset="0"/>
              </a:rPr>
              <a:t>Subset of our </a:t>
            </a:r>
            <a:r>
              <a:rPr lang="en-US" sz="1400" dirty="0" err="1">
                <a:solidFill>
                  <a:srgbClr val="3B3B3B"/>
                </a:solidFill>
                <a:latin typeface="Consolas" panose="020B0609020204030204" pitchFamily="49" charset="0"/>
              </a:rPr>
              <a:t>dataframe</a:t>
            </a:r>
            <a:r>
              <a:rPr lang="en-US" sz="1400" dirty="0">
                <a:solidFill>
                  <a:srgbClr val="3B3B3B"/>
                </a:solidFill>
                <a:latin typeface="Consolas" panose="020B0609020204030204" pitchFamily="49" charset="0"/>
              </a:rPr>
              <a:t> keeping only the features we want</a:t>
            </a:r>
          </a:p>
        </p:txBody>
      </p:sp>
      <p:sp>
        <p:nvSpPr>
          <p:cNvPr id="13" name="Rectangle 12">
            <a:extLst>
              <a:ext uri="{FF2B5EF4-FFF2-40B4-BE49-F238E27FC236}">
                <a16:creationId xmlns:a16="http://schemas.microsoft.com/office/drawing/2014/main" id="{9B59D9BA-1E1A-CD7F-55A7-0A213FF302CC}"/>
              </a:ext>
            </a:extLst>
          </p:cNvPr>
          <p:cNvSpPr/>
          <p:nvPr/>
        </p:nvSpPr>
        <p:spPr>
          <a:xfrm>
            <a:off x="4635610" y="2751160"/>
            <a:ext cx="6400800" cy="7235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r>
              <a:rPr lang="en-US" sz="1400" dirty="0">
                <a:solidFill>
                  <a:srgbClr val="3B3B3B"/>
                </a:solidFill>
                <a:latin typeface="Consolas" panose="020B0609020204030204" pitchFamily="49" charset="0"/>
              </a:rPr>
              <a:t>data = data[['rocket', 'payloads', 'launchpad', 'cores', '</a:t>
            </a:r>
            <a:r>
              <a:rPr lang="en-US" sz="1400" dirty="0" err="1">
                <a:solidFill>
                  <a:srgbClr val="3B3B3B"/>
                </a:solidFill>
                <a:latin typeface="Consolas" panose="020B0609020204030204" pitchFamily="49" charset="0"/>
              </a:rPr>
              <a:t>flight_number</a:t>
            </a:r>
            <a:r>
              <a:rPr lang="en-US" sz="1400" dirty="0">
                <a:solidFill>
                  <a:srgbClr val="3B3B3B"/>
                </a:solidFill>
                <a:latin typeface="Consolas" panose="020B0609020204030204" pitchFamily="49" charset="0"/>
              </a:rPr>
              <a:t>', '</a:t>
            </a:r>
            <a:r>
              <a:rPr lang="en-US" sz="1400" dirty="0" err="1">
                <a:solidFill>
                  <a:srgbClr val="3B3B3B"/>
                </a:solidFill>
                <a:latin typeface="Consolas" panose="020B0609020204030204" pitchFamily="49" charset="0"/>
              </a:rPr>
              <a:t>date_utc</a:t>
            </a:r>
            <a:r>
              <a:rPr lang="en-US" sz="1400" dirty="0">
                <a:solidFill>
                  <a:srgbClr val="3B3B3B"/>
                </a:solidFill>
                <a:latin typeface="Consolas" panose="020B0609020204030204" pitchFamily="49" charset="0"/>
              </a:rPr>
              <a:t>']]</a:t>
            </a:r>
          </a:p>
        </p:txBody>
      </p:sp>
      <p:cxnSp>
        <p:nvCxnSpPr>
          <p:cNvPr id="15" name="Straight Connector 14">
            <a:extLst>
              <a:ext uri="{FF2B5EF4-FFF2-40B4-BE49-F238E27FC236}">
                <a16:creationId xmlns:a16="http://schemas.microsoft.com/office/drawing/2014/main" id="{FDCA02B7-F976-97D7-6A64-90DA249F31F7}"/>
              </a:ext>
            </a:extLst>
          </p:cNvPr>
          <p:cNvCxnSpPr>
            <a:cxnSpLocks/>
            <a:stCxn id="12" idx="3"/>
            <a:endCxn id="13" idx="1"/>
          </p:cNvCxnSpPr>
          <p:nvPr/>
        </p:nvCxnSpPr>
        <p:spPr>
          <a:xfrm>
            <a:off x="4063116" y="3112945"/>
            <a:ext cx="57249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F1CCD40-4559-ED69-9642-3B2A01D2A942}"/>
              </a:ext>
            </a:extLst>
          </p:cNvPr>
          <p:cNvSpPr/>
          <p:nvPr/>
        </p:nvSpPr>
        <p:spPr>
          <a:xfrm>
            <a:off x="1009816" y="3756950"/>
            <a:ext cx="3053300" cy="608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gn="ctr">
              <a:lnSpc>
                <a:spcPts val="1425"/>
              </a:lnSpc>
            </a:pPr>
            <a:r>
              <a:rPr lang="en-US" sz="1400" dirty="0">
                <a:solidFill>
                  <a:srgbClr val="3B3B3B"/>
                </a:solidFill>
                <a:latin typeface="Consolas" panose="020B0609020204030204" pitchFamily="49" charset="0"/>
              </a:rPr>
              <a:t>Filter the </a:t>
            </a:r>
            <a:r>
              <a:rPr lang="en-US" sz="1400" dirty="0" err="1">
                <a:solidFill>
                  <a:srgbClr val="3B3B3B"/>
                </a:solidFill>
                <a:latin typeface="Consolas" panose="020B0609020204030204" pitchFamily="49" charset="0"/>
              </a:rPr>
              <a:t>dataframe</a:t>
            </a:r>
            <a:r>
              <a:rPr lang="en-US" sz="1400" dirty="0">
                <a:solidFill>
                  <a:srgbClr val="3B3B3B"/>
                </a:solidFill>
                <a:latin typeface="Consolas" panose="020B0609020204030204" pitchFamily="49" charset="0"/>
              </a:rPr>
              <a:t> to only include `Falcon 9` launches</a:t>
            </a:r>
          </a:p>
          <a:p>
            <a:pPr algn="ctr">
              <a:lnSpc>
                <a:spcPts val="1425"/>
              </a:lnSpc>
            </a:pPr>
            <a:endParaRPr lang="en-US" sz="1400" dirty="0">
              <a:solidFill>
                <a:srgbClr val="3B3B3B"/>
              </a:solidFill>
              <a:latin typeface="Consolas" panose="020B0609020204030204" pitchFamily="49" charset="0"/>
            </a:endParaRPr>
          </a:p>
        </p:txBody>
      </p:sp>
      <p:sp>
        <p:nvSpPr>
          <p:cNvPr id="20" name="Rectangle 19">
            <a:extLst>
              <a:ext uri="{FF2B5EF4-FFF2-40B4-BE49-F238E27FC236}">
                <a16:creationId xmlns:a16="http://schemas.microsoft.com/office/drawing/2014/main" id="{FF5FC423-F24D-EFB4-96BC-0D57C5E10240}"/>
              </a:ext>
            </a:extLst>
          </p:cNvPr>
          <p:cNvSpPr/>
          <p:nvPr/>
        </p:nvSpPr>
        <p:spPr>
          <a:xfrm>
            <a:off x="4593203" y="3754250"/>
            <a:ext cx="6467060" cy="608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nSpc>
                <a:spcPts val="1425"/>
              </a:lnSpc>
            </a:pPr>
            <a:r>
              <a:rPr lang="en-US" sz="1400" dirty="0">
                <a:solidFill>
                  <a:srgbClr val="3B3B3B"/>
                </a:solidFill>
                <a:latin typeface="Consolas" panose="020B0609020204030204" pitchFamily="49" charset="0"/>
              </a:rPr>
              <a:t>condition = data['</a:t>
            </a:r>
            <a:r>
              <a:rPr lang="en-US" sz="1400" dirty="0" err="1">
                <a:solidFill>
                  <a:srgbClr val="3B3B3B"/>
                </a:solidFill>
                <a:latin typeface="Consolas" panose="020B0609020204030204" pitchFamily="49" charset="0"/>
              </a:rPr>
              <a:t>BoosterVersion</a:t>
            </a:r>
            <a:r>
              <a:rPr lang="en-US" sz="1400" dirty="0">
                <a:solidFill>
                  <a:srgbClr val="3B3B3B"/>
                </a:solidFill>
                <a:latin typeface="Consolas" panose="020B0609020204030204" pitchFamily="49" charset="0"/>
              </a:rPr>
              <a:t>']!='Falcon 1'</a:t>
            </a:r>
          </a:p>
          <a:p>
            <a:pPr>
              <a:lnSpc>
                <a:spcPts val="1425"/>
              </a:lnSpc>
            </a:pPr>
            <a:r>
              <a:rPr lang="en-US" sz="1400" dirty="0">
                <a:solidFill>
                  <a:srgbClr val="3B3B3B"/>
                </a:solidFill>
                <a:latin typeface="Consolas" panose="020B0609020204030204" pitchFamily="49" charset="0"/>
              </a:rPr>
              <a:t>data_falcon9 = data[condition]</a:t>
            </a:r>
          </a:p>
          <a:p>
            <a:pPr algn="ctr">
              <a:lnSpc>
                <a:spcPts val="1425"/>
              </a:lnSpc>
            </a:pPr>
            <a:endParaRPr lang="en-US" sz="1400" dirty="0">
              <a:solidFill>
                <a:srgbClr val="3B3B3B"/>
              </a:solidFill>
              <a:latin typeface="Consolas" panose="020B0609020204030204" pitchFamily="49" charset="0"/>
            </a:endParaRPr>
          </a:p>
        </p:txBody>
      </p:sp>
      <p:cxnSp>
        <p:nvCxnSpPr>
          <p:cNvPr id="22" name="Straight Connector 21">
            <a:extLst>
              <a:ext uri="{FF2B5EF4-FFF2-40B4-BE49-F238E27FC236}">
                <a16:creationId xmlns:a16="http://schemas.microsoft.com/office/drawing/2014/main" id="{614A3EA4-BA63-9364-BCBA-B694FEA8649B}"/>
              </a:ext>
            </a:extLst>
          </p:cNvPr>
          <p:cNvCxnSpPr>
            <a:stCxn id="19" idx="3"/>
            <a:endCxn id="20" idx="1"/>
          </p:cNvCxnSpPr>
          <p:nvPr/>
        </p:nvCxnSpPr>
        <p:spPr>
          <a:xfrm flipV="1">
            <a:off x="4063116" y="4058410"/>
            <a:ext cx="530087" cy="27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F908A59-A6A9-EBE7-72F3-87270A6853A4}"/>
              </a:ext>
            </a:extLst>
          </p:cNvPr>
          <p:cNvSpPr/>
          <p:nvPr/>
        </p:nvSpPr>
        <p:spPr>
          <a:xfrm>
            <a:off x="1009816" y="4605147"/>
            <a:ext cx="3053300" cy="608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gn="ctr">
              <a:lnSpc>
                <a:spcPts val="1425"/>
              </a:lnSpc>
            </a:pPr>
            <a:r>
              <a:rPr lang="en-US" sz="1400" dirty="0">
                <a:solidFill>
                  <a:srgbClr val="3B3B3B"/>
                </a:solidFill>
                <a:latin typeface="Consolas" panose="020B0609020204030204" pitchFamily="49" charset="0"/>
              </a:rPr>
              <a:t>Dealing with missing values of </a:t>
            </a:r>
            <a:r>
              <a:rPr lang="en-US" sz="1400" b="0" dirty="0" err="1">
                <a:solidFill>
                  <a:srgbClr val="3B3B3B"/>
                </a:solidFill>
                <a:effectLst/>
                <a:latin typeface="Consolas" panose="020B0609020204030204" pitchFamily="49" charset="0"/>
              </a:rPr>
              <a:t>PayloadMass</a:t>
            </a:r>
            <a:endParaRPr lang="en-US" sz="1400" b="0" dirty="0">
              <a:solidFill>
                <a:srgbClr val="3B3B3B"/>
              </a:solidFill>
              <a:effectLst/>
              <a:latin typeface="Consolas" panose="020B0609020204030204" pitchFamily="49" charset="0"/>
            </a:endParaRPr>
          </a:p>
          <a:p>
            <a:pPr algn="ctr">
              <a:lnSpc>
                <a:spcPts val="1425"/>
              </a:lnSpc>
            </a:pPr>
            <a:endParaRPr lang="en-US" sz="1400" dirty="0">
              <a:solidFill>
                <a:srgbClr val="3B3B3B"/>
              </a:solidFill>
              <a:latin typeface="Consolas" panose="020B0609020204030204" pitchFamily="49" charset="0"/>
            </a:endParaRPr>
          </a:p>
        </p:txBody>
      </p:sp>
      <p:sp>
        <p:nvSpPr>
          <p:cNvPr id="24" name="Rectangle 23">
            <a:extLst>
              <a:ext uri="{FF2B5EF4-FFF2-40B4-BE49-F238E27FC236}">
                <a16:creationId xmlns:a16="http://schemas.microsoft.com/office/drawing/2014/main" id="{D72F1D61-9C02-126B-5E23-BC2202CC21C1}"/>
              </a:ext>
            </a:extLst>
          </p:cNvPr>
          <p:cNvSpPr/>
          <p:nvPr/>
        </p:nvSpPr>
        <p:spPr>
          <a:xfrm>
            <a:off x="4585252" y="4602447"/>
            <a:ext cx="6467060" cy="608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dirty="0" err="1">
                <a:solidFill>
                  <a:srgbClr val="3B3B3B"/>
                </a:solidFill>
                <a:latin typeface="Consolas" panose="020B0609020204030204" pitchFamily="49" charset="0"/>
              </a:rPr>
              <a:t>mean_payloadmass</a:t>
            </a:r>
            <a:r>
              <a:rPr lang="en-US" sz="1400" dirty="0">
                <a:solidFill>
                  <a:srgbClr val="3B3B3B"/>
                </a:solidFill>
                <a:latin typeface="Consolas" panose="020B0609020204030204" pitchFamily="49" charset="0"/>
              </a:rPr>
              <a:t> = data_falcon9['</a:t>
            </a:r>
            <a:r>
              <a:rPr lang="en-US" sz="1400" dirty="0" err="1">
                <a:solidFill>
                  <a:srgbClr val="3B3B3B"/>
                </a:solidFill>
                <a:latin typeface="Consolas" panose="020B0609020204030204" pitchFamily="49" charset="0"/>
              </a:rPr>
              <a:t>PayloadMass</a:t>
            </a:r>
            <a:r>
              <a:rPr lang="en-US" sz="1400" dirty="0">
                <a:solidFill>
                  <a:srgbClr val="3B3B3B"/>
                </a:solidFill>
                <a:latin typeface="Consolas" panose="020B0609020204030204" pitchFamily="49" charset="0"/>
              </a:rPr>
              <a:t>'].mean()</a:t>
            </a:r>
          </a:p>
          <a:p>
            <a:pPr>
              <a:lnSpc>
                <a:spcPts val="1425"/>
              </a:lnSpc>
            </a:pPr>
            <a:r>
              <a:rPr lang="en-US" sz="1400" dirty="0">
                <a:solidFill>
                  <a:srgbClr val="3B3B3B"/>
                </a:solidFill>
                <a:latin typeface="Consolas" panose="020B0609020204030204" pitchFamily="49" charset="0"/>
              </a:rPr>
              <a:t>data_falcon9["</a:t>
            </a:r>
            <a:r>
              <a:rPr lang="en-US" sz="1400" dirty="0" err="1">
                <a:solidFill>
                  <a:srgbClr val="3B3B3B"/>
                </a:solidFill>
                <a:latin typeface="Consolas" panose="020B0609020204030204" pitchFamily="49" charset="0"/>
              </a:rPr>
              <a:t>PayloadMass</a:t>
            </a:r>
            <a:r>
              <a:rPr lang="en-US" sz="1400" dirty="0">
                <a:solidFill>
                  <a:srgbClr val="3B3B3B"/>
                </a:solidFill>
                <a:latin typeface="Consolas" panose="020B0609020204030204" pitchFamily="49" charset="0"/>
              </a:rPr>
              <a:t>"].replace(</a:t>
            </a:r>
            <a:r>
              <a:rPr lang="en-US" sz="1400" dirty="0" err="1">
                <a:solidFill>
                  <a:srgbClr val="3B3B3B"/>
                </a:solidFill>
                <a:latin typeface="Consolas" panose="020B0609020204030204" pitchFamily="49" charset="0"/>
              </a:rPr>
              <a:t>np.nan</a:t>
            </a:r>
            <a:r>
              <a:rPr lang="en-US" sz="1400" dirty="0">
                <a:solidFill>
                  <a:srgbClr val="3B3B3B"/>
                </a:solidFill>
                <a:latin typeface="Consolas" panose="020B0609020204030204" pitchFamily="49" charset="0"/>
              </a:rPr>
              <a:t>, </a:t>
            </a:r>
            <a:r>
              <a:rPr lang="en-US" sz="1400" dirty="0" err="1">
                <a:solidFill>
                  <a:srgbClr val="3B3B3B"/>
                </a:solidFill>
                <a:latin typeface="Consolas" panose="020B0609020204030204" pitchFamily="49" charset="0"/>
              </a:rPr>
              <a:t>mean_payloadmass</a:t>
            </a:r>
            <a:r>
              <a:rPr lang="en-US" sz="1400" dirty="0">
                <a:solidFill>
                  <a:srgbClr val="3B3B3B"/>
                </a:solidFill>
                <a:latin typeface="Consolas" panose="020B0609020204030204" pitchFamily="49" charset="0"/>
              </a:rPr>
              <a:t>, </a:t>
            </a:r>
            <a:r>
              <a:rPr lang="en-US" sz="1400" dirty="0" err="1">
                <a:solidFill>
                  <a:srgbClr val="3B3B3B"/>
                </a:solidFill>
                <a:latin typeface="Consolas" panose="020B0609020204030204" pitchFamily="49" charset="0"/>
              </a:rPr>
              <a:t>inplace</a:t>
            </a:r>
            <a:r>
              <a:rPr lang="en-US" sz="1400" dirty="0">
                <a:solidFill>
                  <a:srgbClr val="3B3B3B"/>
                </a:solidFill>
                <a:latin typeface="Consolas" panose="020B0609020204030204" pitchFamily="49" charset="0"/>
              </a:rPr>
              <a:t>=True)</a:t>
            </a:r>
          </a:p>
          <a:p>
            <a:pPr>
              <a:lnSpc>
                <a:spcPts val="1425"/>
              </a:lnSpc>
            </a:pPr>
            <a:endParaRPr lang="en-US" sz="1400" b="0" dirty="0">
              <a:solidFill>
                <a:srgbClr val="3B3B3B"/>
              </a:solidFill>
              <a:effectLst/>
              <a:latin typeface="Consolas" panose="020B0609020204030204" pitchFamily="49" charset="0"/>
            </a:endParaRPr>
          </a:p>
          <a:p>
            <a:pPr algn="ctr">
              <a:lnSpc>
                <a:spcPts val="1425"/>
              </a:lnSpc>
            </a:pPr>
            <a:endParaRPr lang="en-US" sz="1400" dirty="0">
              <a:solidFill>
                <a:srgbClr val="3B3B3B"/>
              </a:solidFill>
              <a:latin typeface="Consolas" panose="020B0609020204030204" pitchFamily="49" charset="0"/>
            </a:endParaRPr>
          </a:p>
        </p:txBody>
      </p:sp>
      <p:cxnSp>
        <p:nvCxnSpPr>
          <p:cNvPr id="25" name="Straight Connector 24">
            <a:extLst>
              <a:ext uri="{FF2B5EF4-FFF2-40B4-BE49-F238E27FC236}">
                <a16:creationId xmlns:a16="http://schemas.microsoft.com/office/drawing/2014/main" id="{389ED43D-A457-45D7-878C-81F9A3D686AD}"/>
              </a:ext>
            </a:extLst>
          </p:cNvPr>
          <p:cNvCxnSpPr>
            <a:stCxn id="23" idx="3"/>
            <a:endCxn id="24" idx="1"/>
          </p:cNvCxnSpPr>
          <p:nvPr/>
        </p:nvCxnSpPr>
        <p:spPr>
          <a:xfrm flipV="1">
            <a:off x="4063116" y="4906607"/>
            <a:ext cx="522136" cy="27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Flowchart: Data 25">
            <a:extLst>
              <a:ext uri="{FF2B5EF4-FFF2-40B4-BE49-F238E27FC236}">
                <a16:creationId xmlns:a16="http://schemas.microsoft.com/office/drawing/2014/main" id="{CED83A38-CC2E-D620-8786-1D011DAF1FE7}"/>
              </a:ext>
            </a:extLst>
          </p:cNvPr>
          <p:cNvSpPr/>
          <p:nvPr/>
        </p:nvSpPr>
        <p:spPr>
          <a:xfrm>
            <a:off x="930303" y="5446784"/>
            <a:ext cx="3053300" cy="61264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r>
              <a:rPr lang="en-US" sz="1400" dirty="0">
                <a:solidFill>
                  <a:srgbClr val="3B3B3B"/>
                </a:solidFill>
                <a:latin typeface="Consolas" panose="020B0609020204030204" pitchFamily="49" charset="0"/>
              </a:rPr>
              <a:t>Export collected data set to CSV</a:t>
            </a:r>
            <a:endParaRPr lang="en-US" sz="1400" b="0" dirty="0">
              <a:solidFill>
                <a:srgbClr val="3B3B3B"/>
              </a:solidFill>
              <a:effectLst/>
              <a:latin typeface="Consolas" panose="020B0609020204030204" pitchFamily="49" charset="0"/>
            </a:endParaRPr>
          </a:p>
        </p:txBody>
      </p:sp>
      <p:sp>
        <p:nvSpPr>
          <p:cNvPr id="27" name="Rectangle 26">
            <a:extLst>
              <a:ext uri="{FF2B5EF4-FFF2-40B4-BE49-F238E27FC236}">
                <a16:creationId xmlns:a16="http://schemas.microsoft.com/office/drawing/2014/main" id="{9618B377-D5BF-6EA6-3C1B-31B162F36EC1}"/>
              </a:ext>
            </a:extLst>
          </p:cNvPr>
          <p:cNvSpPr/>
          <p:nvPr/>
        </p:nvSpPr>
        <p:spPr>
          <a:xfrm>
            <a:off x="4635610" y="5414979"/>
            <a:ext cx="6400800" cy="644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b="0" dirty="0">
                <a:solidFill>
                  <a:srgbClr val="3B3B3B"/>
                </a:solidFill>
                <a:effectLst/>
                <a:latin typeface="Consolas" panose="020B0609020204030204" pitchFamily="49" charset="0"/>
              </a:rPr>
              <a:t>data_falcon9.to_csv('dataset_part_1.csv', index=False)</a:t>
            </a:r>
          </a:p>
          <a:p>
            <a:pPr>
              <a:lnSpc>
                <a:spcPts val="1425"/>
              </a:lnSpc>
            </a:pPr>
            <a:endParaRPr lang="en-US" dirty="0">
              <a:solidFill>
                <a:srgbClr val="A31515"/>
              </a:solidFill>
              <a:latin typeface="Consolas" panose="020B0609020204030204" pitchFamily="49" charset="0"/>
            </a:endParaRPr>
          </a:p>
          <a:p>
            <a:pPr>
              <a:lnSpc>
                <a:spcPts val="1425"/>
              </a:lnSpc>
            </a:pPr>
            <a:endParaRPr lang="en-US" b="0" dirty="0">
              <a:solidFill>
                <a:srgbClr val="A31515"/>
              </a:solidFill>
              <a:effectLst/>
              <a:latin typeface="Consolas" panose="020B0609020204030204" pitchFamily="49" charset="0"/>
            </a:endParaRPr>
          </a:p>
          <a:p>
            <a:pPr>
              <a:lnSpc>
                <a:spcPts val="1425"/>
              </a:lnSpc>
            </a:pPr>
            <a:endParaRPr lang="en-US" b="0" dirty="0">
              <a:solidFill>
                <a:srgbClr val="3B3B3B"/>
              </a:solidFill>
              <a:effectLst/>
              <a:latin typeface="Consolas" panose="020B0609020204030204" pitchFamily="49" charset="0"/>
            </a:endParaRPr>
          </a:p>
        </p:txBody>
      </p:sp>
      <p:cxnSp>
        <p:nvCxnSpPr>
          <p:cNvPr id="28" name="Straight Connector 27">
            <a:extLst>
              <a:ext uri="{FF2B5EF4-FFF2-40B4-BE49-F238E27FC236}">
                <a16:creationId xmlns:a16="http://schemas.microsoft.com/office/drawing/2014/main" id="{6C210344-2682-C67F-8D14-966CD515B041}"/>
              </a:ext>
            </a:extLst>
          </p:cNvPr>
          <p:cNvCxnSpPr>
            <a:stCxn id="26" idx="5"/>
            <a:endCxn id="27" idx="1"/>
          </p:cNvCxnSpPr>
          <p:nvPr/>
        </p:nvCxnSpPr>
        <p:spPr>
          <a:xfrm flipV="1">
            <a:off x="3678273" y="5737206"/>
            <a:ext cx="957337" cy="15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294619D-E8F6-240E-CAFA-44C6FA911082}"/>
              </a:ext>
            </a:extLst>
          </p:cNvPr>
          <p:cNvCxnSpPr>
            <a:stCxn id="2" idx="4"/>
            <a:endCxn id="12" idx="0"/>
          </p:cNvCxnSpPr>
          <p:nvPr/>
        </p:nvCxnSpPr>
        <p:spPr>
          <a:xfrm>
            <a:off x="2456953" y="2473253"/>
            <a:ext cx="0" cy="285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53A703-D276-F6CA-F2E9-F5E714393060}"/>
              </a:ext>
            </a:extLst>
          </p:cNvPr>
          <p:cNvCxnSpPr>
            <a:stCxn id="12" idx="2"/>
            <a:endCxn id="19" idx="0"/>
          </p:cNvCxnSpPr>
          <p:nvPr/>
        </p:nvCxnSpPr>
        <p:spPr>
          <a:xfrm>
            <a:off x="2536466" y="3474729"/>
            <a:ext cx="0" cy="282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D5AF22A-2BC4-A08C-E341-BB8C60D530B6}"/>
              </a:ext>
            </a:extLst>
          </p:cNvPr>
          <p:cNvCxnSpPr>
            <a:stCxn id="19" idx="2"/>
            <a:endCxn id="23" idx="0"/>
          </p:cNvCxnSpPr>
          <p:nvPr/>
        </p:nvCxnSpPr>
        <p:spPr>
          <a:xfrm>
            <a:off x="2536466" y="4365270"/>
            <a:ext cx="0"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CF93D97-4FDA-582B-8F1A-FE814B69ED3B}"/>
              </a:ext>
            </a:extLst>
          </p:cNvPr>
          <p:cNvCxnSpPr>
            <a:cxnSpLocks/>
            <a:stCxn id="23" idx="2"/>
          </p:cNvCxnSpPr>
          <p:nvPr/>
        </p:nvCxnSpPr>
        <p:spPr>
          <a:xfrm>
            <a:off x="2536466" y="5213467"/>
            <a:ext cx="7951" cy="241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ABBFFEB-B6C5-0B0B-B707-A40FB006DEA9}"/>
              </a:ext>
            </a:extLst>
          </p:cNvPr>
          <p:cNvSpPr txBox="1"/>
          <p:nvPr/>
        </p:nvSpPr>
        <p:spPr>
          <a:xfrm>
            <a:off x="855662" y="6279278"/>
            <a:ext cx="7776488" cy="646331"/>
          </a:xfrm>
          <a:prstGeom prst="rect">
            <a:avLst/>
          </a:prstGeom>
          <a:noFill/>
        </p:spPr>
        <p:txBody>
          <a:bodyPr wrap="none" rtlCol="0">
            <a:spAutoFit/>
          </a:bodyPr>
          <a:lstStyle/>
          <a:p>
            <a:r>
              <a:rPr lang="en-US" sz="1800" dirty="0">
                <a:solidFill>
                  <a:schemeClr val="accent3">
                    <a:lumMod val="25000"/>
                  </a:schemeClr>
                </a:solidFill>
                <a:latin typeface="Abadi" panose="020B0604020104020204" pitchFamily="34" charset="0"/>
              </a:rPr>
              <a:t>GitHub URL: https://github.com/emerkushin/testrepo/blob/main/collect.ipynb</a:t>
            </a:r>
          </a:p>
          <a:p>
            <a:endParaRPr lang="ru-RU"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0" name="Content Placeholder 4">
            <a:extLst>
              <a:ext uri="{FF2B5EF4-FFF2-40B4-BE49-F238E27FC236}">
                <a16:creationId xmlns:a16="http://schemas.microsoft.com/office/drawing/2014/main" id="{FE3DE8F2-F519-9540-3223-905BC5236BE6}"/>
              </a:ext>
            </a:extLst>
          </p:cNvPr>
          <p:cNvSpPr txBox="1">
            <a:spLocks/>
          </p:cNvSpPr>
          <p:nvPr/>
        </p:nvSpPr>
        <p:spPr>
          <a:xfrm>
            <a:off x="855662" y="1450382"/>
            <a:ext cx="10515600" cy="442279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dirty="0">
              <a:cs typeface="Calibri"/>
            </a:endParaRPr>
          </a:p>
        </p:txBody>
      </p:sp>
      <p:sp>
        <p:nvSpPr>
          <p:cNvPr id="13" name="Flowchart: Data 12">
            <a:extLst>
              <a:ext uri="{FF2B5EF4-FFF2-40B4-BE49-F238E27FC236}">
                <a16:creationId xmlns:a16="http://schemas.microsoft.com/office/drawing/2014/main" id="{CAF5CDE2-B4EF-050E-F82A-0D14D69C6956}"/>
              </a:ext>
            </a:extLst>
          </p:cNvPr>
          <p:cNvSpPr/>
          <p:nvPr/>
        </p:nvSpPr>
        <p:spPr>
          <a:xfrm>
            <a:off x="930303" y="1518699"/>
            <a:ext cx="3053300" cy="61264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r>
              <a:rPr lang="en-US" sz="1400" dirty="0">
                <a:solidFill>
                  <a:srgbClr val="3B3B3B"/>
                </a:solidFill>
                <a:latin typeface="Consolas" panose="020B0609020204030204" pitchFamily="49" charset="0"/>
              </a:rPr>
              <a:t>Request the Falcon9 Wiki page from URL</a:t>
            </a:r>
          </a:p>
        </p:txBody>
      </p:sp>
      <p:sp>
        <p:nvSpPr>
          <p:cNvPr id="14" name="Rectangle 13">
            <a:extLst>
              <a:ext uri="{FF2B5EF4-FFF2-40B4-BE49-F238E27FC236}">
                <a16:creationId xmlns:a16="http://schemas.microsoft.com/office/drawing/2014/main" id="{092DA6C8-8610-1479-EC8A-F63E1C4445C8}"/>
              </a:ext>
            </a:extLst>
          </p:cNvPr>
          <p:cNvSpPr/>
          <p:nvPr/>
        </p:nvSpPr>
        <p:spPr>
          <a:xfrm>
            <a:off x="4635610" y="1486894"/>
            <a:ext cx="6400800" cy="644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dirty="0" err="1">
                <a:solidFill>
                  <a:srgbClr val="3B3B3B"/>
                </a:solidFill>
                <a:latin typeface="Consolas" panose="020B0609020204030204" pitchFamily="49" charset="0"/>
              </a:rPr>
              <a:t>static_url</a:t>
            </a:r>
            <a:r>
              <a:rPr lang="en-US" sz="1400" dirty="0">
                <a:solidFill>
                  <a:srgbClr val="3B3B3B"/>
                </a:solidFill>
                <a:latin typeface="Consolas" panose="020B0609020204030204" pitchFamily="49" charset="0"/>
              </a:rPr>
              <a:t> = "https://en.wikipedia.org/w/</a:t>
            </a:r>
            <a:r>
              <a:rPr lang="en-US" sz="1400" dirty="0" err="1">
                <a:solidFill>
                  <a:srgbClr val="3B3B3B"/>
                </a:solidFill>
                <a:latin typeface="Consolas" panose="020B0609020204030204" pitchFamily="49" charset="0"/>
              </a:rPr>
              <a:t>index.php?title</a:t>
            </a:r>
            <a:r>
              <a:rPr lang="en-US" sz="1400" dirty="0">
                <a:solidFill>
                  <a:srgbClr val="3B3B3B"/>
                </a:solidFill>
                <a:latin typeface="Consolas" panose="020B0609020204030204" pitchFamily="49" charset="0"/>
              </a:rPr>
              <a:t>=List_of_Falcon_9_and_Falcon_Heavy_launches&amp;oldid=1027686922</a:t>
            </a:r>
            <a:r>
              <a:rPr lang="en-US" sz="1400" b="0" dirty="0">
                <a:solidFill>
                  <a:srgbClr val="A31515"/>
                </a:solidFill>
                <a:effectLst/>
                <a:latin typeface="Consolas" panose="020B0609020204030204" pitchFamily="49" charset="0"/>
              </a:rPr>
              <a:t>"</a:t>
            </a:r>
            <a:endParaRPr lang="en-US" sz="1400" b="0" dirty="0">
              <a:solidFill>
                <a:srgbClr val="3B3B3B"/>
              </a:solidFill>
              <a:effectLst/>
              <a:latin typeface="Consolas" panose="020B0609020204030204" pitchFamily="49" charset="0"/>
            </a:endParaRPr>
          </a:p>
          <a:p>
            <a:pPr>
              <a:lnSpc>
                <a:spcPts val="1425"/>
              </a:lnSpc>
            </a:pPr>
            <a:endParaRPr lang="en-US" dirty="0">
              <a:solidFill>
                <a:srgbClr val="A31515"/>
              </a:solidFill>
              <a:latin typeface="Consolas" panose="020B0609020204030204" pitchFamily="49" charset="0"/>
            </a:endParaRPr>
          </a:p>
          <a:p>
            <a:pPr>
              <a:lnSpc>
                <a:spcPts val="1425"/>
              </a:lnSpc>
            </a:pPr>
            <a:endParaRPr lang="en-US" b="0" dirty="0">
              <a:solidFill>
                <a:srgbClr val="A31515"/>
              </a:solidFill>
              <a:effectLst/>
              <a:latin typeface="Consolas" panose="020B0609020204030204" pitchFamily="49" charset="0"/>
            </a:endParaRPr>
          </a:p>
          <a:p>
            <a:pPr>
              <a:lnSpc>
                <a:spcPts val="1425"/>
              </a:lnSpc>
            </a:pPr>
            <a:endParaRPr lang="en-US" b="0" dirty="0">
              <a:solidFill>
                <a:srgbClr val="3B3B3B"/>
              </a:solidFill>
              <a:effectLst/>
              <a:latin typeface="Consolas" panose="020B0609020204030204" pitchFamily="49" charset="0"/>
            </a:endParaRPr>
          </a:p>
        </p:txBody>
      </p:sp>
      <p:cxnSp>
        <p:nvCxnSpPr>
          <p:cNvPr id="15" name="Straight Connector 14">
            <a:extLst>
              <a:ext uri="{FF2B5EF4-FFF2-40B4-BE49-F238E27FC236}">
                <a16:creationId xmlns:a16="http://schemas.microsoft.com/office/drawing/2014/main" id="{77E287EE-A9C2-518E-38F5-FAAF0C1C6BA4}"/>
              </a:ext>
            </a:extLst>
          </p:cNvPr>
          <p:cNvCxnSpPr>
            <a:stCxn id="13" idx="5"/>
            <a:endCxn id="14" idx="1"/>
          </p:cNvCxnSpPr>
          <p:nvPr/>
        </p:nvCxnSpPr>
        <p:spPr>
          <a:xfrm flipV="1">
            <a:off x="3678273" y="1809121"/>
            <a:ext cx="957337" cy="15902"/>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B8A33F6-672F-6F88-0FBD-69AC78CA597B}"/>
              </a:ext>
            </a:extLst>
          </p:cNvPr>
          <p:cNvSpPr/>
          <p:nvPr/>
        </p:nvSpPr>
        <p:spPr>
          <a:xfrm>
            <a:off x="1009816" y="2409254"/>
            <a:ext cx="3053300" cy="7235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r>
              <a:rPr lang="en-US" sz="1400" dirty="0">
                <a:solidFill>
                  <a:srgbClr val="3B3B3B"/>
                </a:solidFill>
                <a:latin typeface="Consolas" panose="020B0609020204030204" pitchFamily="49" charset="0"/>
              </a:rPr>
              <a:t>Create a `</a:t>
            </a:r>
            <a:r>
              <a:rPr lang="en-US" sz="1400" dirty="0" err="1">
                <a:solidFill>
                  <a:srgbClr val="3B3B3B"/>
                </a:solidFill>
                <a:latin typeface="Consolas" panose="020B0609020204030204" pitchFamily="49" charset="0"/>
              </a:rPr>
              <a:t>BeautifulSoup</a:t>
            </a:r>
            <a:r>
              <a:rPr lang="en-US" sz="1400" dirty="0">
                <a:solidFill>
                  <a:srgbClr val="3B3B3B"/>
                </a:solidFill>
                <a:latin typeface="Consolas" panose="020B0609020204030204" pitchFamily="49" charset="0"/>
              </a:rPr>
              <a:t>` object from the HTML `response`</a:t>
            </a:r>
          </a:p>
        </p:txBody>
      </p:sp>
      <p:sp>
        <p:nvSpPr>
          <p:cNvPr id="17" name="Rectangle 16">
            <a:extLst>
              <a:ext uri="{FF2B5EF4-FFF2-40B4-BE49-F238E27FC236}">
                <a16:creationId xmlns:a16="http://schemas.microsoft.com/office/drawing/2014/main" id="{458ADA5E-1BB5-156A-4C47-29BDF8454605}"/>
              </a:ext>
            </a:extLst>
          </p:cNvPr>
          <p:cNvSpPr/>
          <p:nvPr/>
        </p:nvSpPr>
        <p:spPr>
          <a:xfrm>
            <a:off x="4635610" y="2409254"/>
            <a:ext cx="6400800" cy="7235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r>
              <a:rPr lang="en-US" sz="1400" dirty="0">
                <a:solidFill>
                  <a:srgbClr val="3B3B3B"/>
                </a:solidFill>
                <a:latin typeface="Consolas" panose="020B0609020204030204" pitchFamily="49" charset="0"/>
              </a:rPr>
              <a:t>soup = </a:t>
            </a:r>
            <a:r>
              <a:rPr lang="en-US" sz="1400" dirty="0" err="1">
                <a:solidFill>
                  <a:srgbClr val="3B3B3B"/>
                </a:solidFill>
                <a:latin typeface="Consolas" panose="020B0609020204030204" pitchFamily="49" charset="0"/>
              </a:rPr>
              <a:t>BeautifulSoup</a:t>
            </a:r>
            <a:r>
              <a:rPr lang="en-US" sz="1400" dirty="0">
                <a:solidFill>
                  <a:srgbClr val="3B3B3B"/>
                </a:solidFill>
                <a:latin typeface="Consolas" panose="020B0609020204030204" pitchFamily="49" charset="0"/>
              </a:rPr>
              <a:t>(data, '</a:t>
            </a:r>
            <a:r>
              <a:rPr lang="en-US" sz="1400" dirty="0" err="1">
                <a:solidFill>
                  <a:srgbClr val="3B3B3B"/>
                </a:solidFill>
                <a:latin typeface="Consolas" panose="020B0609020204030204" pitchFamily="49" charset="0"/>
              </a:rPr>
              <a:t>html.parser</a:t>
            </a:r>
            <a:r>
              <a:rPr lang="en-US" sz="1400" dirty="0">
                <a:solidFill>
                  <a:srgbClr val="3B3B3B"/>
                </a:solidFill>
                <a:latin typeface="Consolas" panose="020B0609020204030204" pitchFamily="49" charset="0"/>
              </a:rPr>
              <a:t>')</a:t>
            </a:r>
          </a:p>
        </p:txBody>
      </p:sp>
      <p:cxnSp>
        <p:nvCxnSpPr>
          <p:cNvPr id="18" name="Straight Connector 17">
            <a:extLst>
              <a:ext uri="{FF2B5EF4-FFF2-40B4-BE49-F238E27FC236}">
                <a16:creationId xmlns:a16="http://schemas.microsoft.com/office/drawing/2014/main" id="{CF796084-9E5D-C68E-2D5D-309EA9583954}"/>
              </a:ext>
            </a:extLst>
          </p:cNvPr>
          <p:cNvCxnSpPr>
            <a:cxnSpLocks/>
            <a:stCxn id="16" idx="3"/>
            <a:endCxn id="17" idx="1"/>
          </p:cNvCxnSpPr>
          <p:nvPr/>
        </p:nvCxnSpPr>
        <p:spPr>
          <a:xfrm>
            <a:off x="4063116" y="2771039"/>
            <a:ext cx="57249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8E1B039-B1AD-B249-B16B-F39FD5CB30A3}"/>
              </a:ext>
            </a:extLst>
          </p:cNvPr>
          <p:cNvSpPr/>
          <p:nvPr/>
        </p:nvSpPr>
        <p:spPr>
          <a:xfrm>
            <a:off x="1009816" y="3415044"/>
            <a:ext cx="3053300" cy="608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gn="ctr">
              <a:lnSpc>
                <a:spcPts val="1425"/>
              </a:lnSpc>
            </a:pPr>
            <a:r>
              <a:rPr lang="en-US" sz="1400" b="0" dirty="0">
                <a:solidFill>
                  <a:srgbClr val="3B3B3B"/>
                </a:solidFill>
                <a:effectLst/>
                <a:latin typeface="Consolas" panose="020B0609020204030204" pitchFamily="49" charset="0"/>
              </a:rPr>
              <a:t>Extract all column/variable names from the HTML table header</a:t>
            </a:r>
          </a:p>
          <a:p>
            <a:pPr algn="ctr">
              <a:lnSpc>
                <a:spcPts val="1425"/>
              </a:lnSpc>
            </a:pPr>
            <a:endParaRPr lang="en-US" sz="1400" dirty="0">
              <a:solidFill>
                <a:srgbClr val="3B3B3B"/>
              </a:solidFill>
              <a:latin typeface="Consolas" panose="020B0609020204030204" pitchFamily="49" charset="0"/>
            </a:endParaRPr>
          </a:p>
        </p:txBody>
      </p:sp>
      <p:sp>
        <p:nvSpPr>
          <p:cNvPr id="20" name="Rectangle 19">
            <a:extLst>
              <a:ext uri="{FF2B5EF4-FFF2-40B4-BE49-F238E27FC236}">
                <a16:creationId xmlns:a16="http://schemas.microsoft.com/office/drawing/2014/main" id="{CF4E3A72-3709-0A0E-10E1-D4CDBAE67B8C}"/>
              </a:ext>
            </a:extLst>
          </p:cNvPr>
          <p:cNvSpPr/>
          <p:nvPr/>
        </p:nvSpPr>
        <p:spPr>
          <a:xfrm>
            <a:off x="4635610" y="3413287"/>
            <a:ext cx="6467060" cy="608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nSpc>
                <a:spcPts val="1425"/>
              </a:lnSpc>
            </a:pPr>
            <a:r>
              <a:rPr lang="en-US" sz="1400" dirty="0" err="1">
                <a:solidFill>
                  <a:srgbClr val="3B3B3B"/>
                </a:solidFill>
                <a:latin typeface="Consolas" panose="020B0609020204030204" pitchFamily="49" charset="0"/>
              </a:rPr>
              <a:t>th</a:t>
            </a:r>
            <a:r>
              <a:rPr lang="en-US" sz="1400" dirty="0">
                <a:solidFill>
                  <a:srgbClr val="3B3B3B"/>
                </a:solidFill>
                <a:latin typeface="Consolas" panose="020B0609020204030204" pitchFamily="49" charset="0"/>
              </a:rPr>
              <a:t> = </a:t>
            </a:r>
            <a:r>
              <a:rPr lang="en-US" sz="1400" dirty="0" err="1">
                <a:solidFill>
                  <a:srgbClr val="3B3B3B"/>
                </a:solidFill>
                <a:latin typeface="Consolas" panose="020B0609020204030204" pitchFamily="49" charset="0"/>
              </a:rPr>
              <a:t>first_launch_table.find_all</a:t>
            </a:r>
            <a:r>
              <a:rPr lang="en-US" sz="1400" dirty="0">
                <a:solidFill>
                  <a:srgbClr val="3B3B3B"/>
                </a:solidFill>
                <a:latin typeface="Consolas" panose="020B0609020204030204" pitchFamily="49" charset="0"/>
              </a:rPr>
              <a:t>('</a:t>
            </a:r>
            <a:r>
              <a:rPr lang="en-US" sz="1400" dirty="0" err="1">
                <a:solidFill>
                  <a:srgbClr val="3B3B3B"/>
                </a:solidFill>
                <a:latin typeface="Consolas" panose="020B0609020204030204" pitchFamily="49" charset="0"/>
              </a:rPr>
              <a:t>th</a:t>
            </a:r>
            <a:r>
              <a:rPr lang="en-US" sz="1400" dirty="0">
                <a:solidFill>
                  <a:srgbClr val="3B3B3B"/>
                </a:solidFill>
                <a:latin typeface="Consolas" panose="020B0609020204030204" pitchFamily="49" charset="0"/>
              </a:rPr>
              <a:t>')</a:t>
            </a:r>
          </a:p>
          <a:p>
            <a:pPr algn="ctr">
              <a:lnSpc>
                <a:spcPts val="1425"/>
              </a:lnSpc>
            </a:pPr>
            <a:endParaRPr lang="en-US" sz="1400" dirty="0">
              <a:solidFill>
                <a:srgbClr val="3B3B3B"/>
              </a:solidFill>
              <a:latin typeface="Consolas" panose="020B0609020204030204" pitchFamily="49" charset="0"/>
            </a:endParaRPr>
          </a:p>
        </p:txBody>
      </p:sp>
      <p:cxnSp>
        <p:nvCxnSpPr>
          <p:cNvPr id="21" name="Straight Connector 20">
            <a:extLst>
              <a:ext uri="{FF2B5EF4-FFF2-40B4-BE49-F238E27FC236}">
                <a16:creationId xmlns:a16="http://schemas.microsoft.com/office/drawing/2014/main" id="{9D8F8CCF-6DB3-9637-0E60-6C53554A9D60}"/>
              </a:ext>
            </a:extLst>
          </p:cNvPr>
          <p:cNvCxnSpPr>
            <a:stCxn id="19" idx="3"/>
            <a:endCxn id="20" idx="1"/>
          </p:cNvCxnSpPr>
          <p:nvPr/>
        </p:nvCxnSpPr>
        <p:spPr>
          <a:xfrm flipV="1">
            <a:off x="4063116" y="3717447"/>
            <a:ext cx="572494" cy="1757"/>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441563B-99B7-FC30-A51F-A0F9916DC57C}"/>
              </a:ext>
            </a:extLst>
          </p:cNvPr>
          <p:cNvSpPr/>
          <p:nvPr/>
        </p:nvSpPr>
        <p:spPr>
          <a:xfrm>
            <a:off x="1009816" y="4263241"/>
            <a:ext cx="3053300" cy="608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gn="ctr">
              <a:lnSpc>
                <a:spcPts val="1425"/>
              </a:lnSpc>
            </a:pPr>
            <a:r>
              <a:rPr lang="en-US" sz="1400" dirty="0">
                <a:solidFill>
                  <a:srgbClr val="3B3B3B"/>
                </a:solidFill>
                <a:latin typeface="Consolas" panose="020B0609020204030204" pitchFamily="49" charset="0"/>
              </a:rPr>
              <a:t>Create a data frame by parsing the launch HTML tables</a:t>
            </a:r>
          </a:p>
          <a:p>
            <a:pPr algn="ctr">
              <a:lnSpc>
                <a:spcPts val="1425"/>
              </a:lnSpc>
            </a:pPr>
            <a:endParaRPr lang="en-US" sz="1400" dirty="0">
              <a:solidFill>
                <a:srgbClr val="3B3B3B"/>
              </a:solidFill>
              <a:latin typeface="Consolas" panose="020B0609020204030204" pitchFamily="49" charset="0"/>
            </a:endParaRPr>
          </a:p>
        </p:txBody>
      </p:sp>
      <p:sp>
        <p:nvSpPr>
          <p:cNvPr id="23" name="Rectangle 22">
            <a:extLst>
              <a:ext uri="{FF2B5EF4-FFF2-40B4-BE49-F238E27FC236}">
                <a16:creationId xmlns:a16="http://schemas.microsoft.com/office/drawing/2014/main" id="{87C121D9-B716-3CCE-3DCE-D07DC64AB6E4}"/>
              </a:ext>
            </a:extLst>
          </p:cNvPr>
          <p:cNvSpPr/>
          <p:nvPr/>
        </p:nvSpPr>
        <p:spPr>
          <a:xfrm>
            <a:off x="4585252" y="4260541"/>
            <a:ext cx="6467060" cy="608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dirty="0">
                <a:solidFill>
                  <a:srgbClr val="3B3B3B"/>
                </a:solidFill>
                <a:latin typeface="Consolas" panose="020B0609020204030204" pitchFamily="49" charset="0"/>
              </a:rPr>
              <a:t>for </a:t>
            </a:r>
            <a:r>
              <a:rPr lang="en-US" sz="1400" dirty="0" err="1">
                <a:solidFill>
                  <a:srgbClr val="3B3B3B"/>
                </a:solidFill>
                <a:latin typeface="Consolas" panose="020B0609020204030204" pitchFamily="49" charset="0"/>
              </a:rPr>
              <a:t>table_number,table</a:t>
            </a:r>
            <a:r>
              <a:rPr lang="en-US" sz="1400" dirty="0">
                <a:solidFill>
                  <a:srgbClr val="3B3B3B"/>
                </a:solidFill>
                <a:latin typeface="Consolas" panose="020B0609020204030204" pitchFamily="49" charset="0"/>
              </a:rPr>
              <a:t> in enumerate(</a:t>
            </a:r>
            <a:r>
              <a:rPr lang="en-US" sz="1400" dirty="0" err="1">
                <a:solidFill>
                  <a:srgbClr val="3B3B3B"/>
                </a:solidFill>
                <a:latin typeface="Consolas" panose="020B0609020204030204" pitchFamily="49" charset="0"/>
              </a:rPr>
              <a:t>soup.find_all</a:t>
            </a:r>
            <a:r>
              <a:rPr lang="en-US" sz="1400" dirty="0">
                <a:solidFill>
                  <a:srgbClr val="3B3B3B"/>
                </a:solidFill>
                <a:latin typeface="Consolas" panose="020B0609020204030204" pitchFamily="49" charset="0"/>
              </a:rPr>
              <a:t>('table',"</a:t>
            </a:r>
            <a:r>
              <a:rPr lang="en-US" sz="1400" dirty="0" err="1">
                <a:solidFill>
                  <a:srgbClr val="3B3B3B"/>
                </a:solidFill>
                <a:latin typeface="Consolas" panose="020B0609020204030204" pitchFamily="49" charset="0"/>
              </a:rPr>
              <a:t>wikitable</a:t>
            </a:r>
            <a:r>
              <a:rPr lang="en-US" sz="1400" dirty="0">
                <a:solidFill>
                  <a:srgbClr val="3B3B3B"/>
                </a:solidFill>
                <a:latin typeface="Consolas" panose="020B0609020204030204" pitchFamily="49" charset="0"/>
              </a:rPr>
              <a:t> </a:t>
            </a:r>
            <a:r>
              <a:rPr lang="en-US" sz="1400" dirty="0" err="1">
                <a:solidFill>
                  <a:srgbClr val="3B3B3B"/>
                </a:solidFill>
                <a:latin typeface="Consolas" panose="020B0609020204030204" pitchFamily="49" charset="0"/>
              </a:rPr>
              <a:t>plainrowheaders</a:t>
            </a:r>
            <a:r>
              <a:rPr lang="en-US" sz="1400" dirty="0">
                <a:solidFill>
                  <a:srgbClr val="3B3B3B"/>
                </a:solidFill>
                <a:latin typeface="Consolas" panose="020B0609020204030204" pitchFamily="49" charset="0"/>
              </a:rPr>
              <a:t> collapsible")):</a:t>
            </a:r>
          </a:p>
          <a:p>
            <a:pPr>
              <a:lnSpc>
                <a:spcPts val="1425"/>
              </a:lnSpc>
            </a:pPr>
            <a:endParaRPr lang="en-US" sz="1400" b="0" dirty="0">
              <a:solidFill>
                <a:srgbClr val="3B3B3B"/>
              </a:solidFill>
              <a:effectLst/>
              <a:latin typeface="Consolas" panose="020B0609020204030204" pitchFamily="49" charset="0"/>
            </a:endParaRPr>
          </a:p>
          <a:p>
            <a:pPr algn="ctr">
              <a:lnSpc>
                <a:spcPts val="1425"/>
              </a:lnSpc>
            </a:pPr>
            <a:endParaRPr lang="en-US" sz="1400" dirty="0">
              <a:solidFill>
                <a:srgbClr val="3B3B3B"/>
              </a:solidFill>
              <a:latin typeface="Consolas" panose="020B0609020204030204" pitchFamily="49" charset="0"/>
            </a:endParaRPr>
          </a:p>
        </p:txBody>
      </p:sp>
      <p:cxnSp>
        <p:nvCxnSpPr>
          <p:cNvPr id="24" name="Straight Connector 23">
            <a:extLst>
              <a:ext uri="{FF2B5EF4-FFF2-40B4-BE49-F238E27FC236}">
                <a16:creationId xmlns:a16="http://schemas.microsoft.com/office/drawing/2014/main" id="{4A44A78A-E0D9-2E51-D0CD-9228D5599728}"/>
              </a:ext>
            </a:extLst>
          </p:cNvPr>
          <p:cNvCxnSpPr>
            <a:stCxn id="22" idx="3"/>
            <a:endCxn id="23" idx="1"/>
          </p:cNvCxnSpPr>
          <p:nvPr/>
        </p:nvCxnSpPr>
        <p:spPr>
          <a:xfrm flipV="1">
            <a:off x="4063116" y="4564701"/>
            <a:ext cx="522136" cy="27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Flowchart: Data 24">
            <a:extLst>
              <a:ext uri="{FF2B5EF4-FFF2-40B4-BE49-F238E27FC236}">
                <a16:creationId xmlns:a16="http://schemas.microsoft.com/office/drawing/2014/main" id="{615ED08B-C01E-96DC-EE07-19A71147865A}"/>
              </a:ext>
            </a:extLst>
          </p:cNvPr>
          <p:cNvSpPr/>
          <p:nvPr/>
        </p:nvSpPr>
        <p:spPr>
          <a:xfrm>
            <a:off x="930303" y="5104878"/>
            <a:ext cx="3053300" cy="612648"/>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ts val="1425"/>
              </a:lnSpc>
            </a:pPr>
            <a:r>
              <a:rPr lang="en-US" sz="1400" dirty="0">
                <a:solidFill>
                  <a:srgbClr val="3B3B3B"/>
                </a:solidFill>
                <a:latin typeface="Consolas" panose="020B0609020204030204" pitchFamily="49" charset="0"/>
              </a:rPr>
              <a:t>Export collected data set to CSV</a:t>
            </a:r>
            <a:endParaRPr lang="en-US" sz="1400" b="0" dirty="0">
              <a:solidFill>
                <a:srgbClr val="3B3B3B"/>
              </a:solidFill>
              <a:effectLst/>
              <a:latin typeface="Consolas" panose="020B0609020204030204" pitchFamily="49" charset="0"/>
            </a:endParaRPr>
          </a:p>
        </p:txBody>
      </p:sp>
      <p:sp>
        <p:nvSpPr>
          <p:cNvPr id="26" name="Rectangle 25">
            <a:extLst>
              <a:ext uri="{FF2B5EF4-FFF2-40B4-BE49-F238E27FC236}">
                <a16:creationId xmlns:a16="http://schemas.microsoft.com/office/drawing/2014/main" id="{43370672-4627-6BE4-482F-FABE963B6750}"/>
              </a:ext>
            </a:extLst>
          </p:cNvPr>
          <p:cNvSpPr/>
          <p:nvPr/>
        </p:nvSpPr>
        <p:spPr>
          <a:xfrm>
            <a:off x="4635610" y="5073073"/>
            <a:ext cx="6400800" cy="644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endParaRPr lang="en-US" sz="1400" dirty="0">
              <a:solidFill>
                <a:srgbClr val="3B3B3B"/>
              </a:solidFill>
              <a:latin typeface="Consolas" panose="020B0609020204030204" pitchFamily="49" charset="0"/>
            </a:endParaRPr>
          </a:p>
          <a:p>
            <a:pPr>
              <a:lnSpc>
                <a:spcPts val="1425"/>
              </a:lnSpc>
            </a:pPr>
            <a:r>
              <a:rPr lang="en-US" sz="1400" b="0" dirty="0">
                <a:solidFill>
                  <a:srgbClr val="3B3B3B"/>
                </a:solidFill>
                <a:effectLst/>
                <a:latin typeface="Consolas" panose="020B0609020204030204" pitchFamily="49" charset="0"/>
              </a:rPr>
              <a:t>data_falcon9.to_csv('dataset_part_1.csv', index=False)</a:t>
            </a:r>
          </a:p>
          <a:p>
            <a:pPr>
              <a:lnSpc>
                <a:spcPts val="1425"/>
              </a:lnSpc>
            </a:pPr>
            <a:endParaRPr lang="en-US" dirty="0">
              <a:solidFill>
                <a:srgbClr val="A31515"/>
              </a:solidFill>
              <a:latin typeface="Consolas" panose="020B0609020204030204" pitchFamily="49" charset="0"/>
            </a:endParaRPr>
          </a:p>
          <a:p>
            <a:pPr>
              <a:lnSpc>
                <a:spcPts val="1425"/>
              </a:lnSpc>
            </a:pPr>
            <a:endParaRPr lang="en-US" b="0" dirty="0">
              <a:solidFill>
                <a:srgbClr val="A31515"/>
              </a:solidFill>
              <a:effectLst/>
              <a:latin typeface="Consolas" panose="020B0609020204030204" pitchFamily="49" charset="0"/>
            </a:endParaRPr>
          </a:p>
          <a:p>
            <a:pPr>
              <a:lnSpc>
                <a:spcPts val="1425"/>
              </a:lnSpc>
            </a:pPr>
            <a:endParaRPr lang="en-US" b="0" dirty="0">
              <a:solidFill>
                <a:srgbClr val="3B3B3B"/>
              </a:solidFill>
              <a:effectLst/>
              <a:latin typeface="Consolas" panose="020B0609020204030204" pitchFamily="49" charset="0"/>
            </a:endParaRPr>
          </a:p>
        </p:txBody>
      </p:sp>
      <p:cxnSp>
        <p:nvCxnSpPr>
          <p:cNvPr id="27" name="Straight Connector 26">
            <a:extLst>
              <a:ext uri="{FF2B5EF4-FFF2-40B4-BE49-F238E27FC236}">
                <a16:creationId xmlns:a16="http://schemas.microsoft.com/office/drawing/2014/main" id="{02C97440-7DA2-A3C3-2793-42BF43E64600}"/>
              </a:ext>
            </a:extLst>
          </p:cNvPr>
          <p:cNvCxnSpPr>
            <a:stCxn id="25" idx="5"/>
            <a:endCxn id="26" idx="1"/>
          </p:cNvCxnSpPr>
          <p:nvPr/>
        </p:nvCxnSpPr>
        <p:spPr>
          <a:xfrm flipV="1">
            <a:off x="3678273" y="5395300"/>
            <a:ext cx="957337" cy="15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32E59B-5DE4-0553-BC00-328AC58D0664}"/>
              </a:ext>
            </a:extLst>
          </p:cNvPr>
          <p:cNvCxnSpPr>
            <a:stCxn id="13" idx="4"/>
            <a:endCxn id="16" idx="0"/>
          </p:cNvCxnSpPr>
          <p:nvPr/>
        </p:nvCxnSpPr>
        <p:spPr>
          <a:xfrm>
            <a:off x="2456953" y="2131347"/>
            <a:ext cx="0" cy="285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C42DFC-22DC-FFC3-87B8-6592FCB20201}"/>
              </a:ext>
            </a:extLst>
          </p:cNvPr>
          <p:cNvCxnSpPr>
            <a:stCxn id="16" idx="2"/>
            <a:endCxn id="19" idx="0"/>
          </p:cNvCxnSpPr>
          <p:nvPr/>
        </p:nvCxnSpPr>
        <p:spPr>
          <a:xfrm>
            <a:off x="2536466" y="3132823"/>
            <a:ext cx="0" cy="282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F39691-5626-C52F-7093-F70BC330884E}"/>
              </a:ext>
            </a:extLst>
          </p:cNvPr>
          <p:cNvCxnSpPr>
            <a:stCxn id="19" idx="2"/>
            <a:endCxn id="22" idx="0"/>
          </p:cNvCxnSpPr>
          <p:nvPr/>
        </p:nvCxnSpPr>
        <p:spPr>
          <a:xfrm>
            <a:off x="2536466" y="4023364"/>
            <a:ext cx="0"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A6AE6CF-F730-0AB9-FD15-11A93CF71484}"/>
              </a:ext>
            </a:extLst>
          </p:cNvPr>
          <p:cNvCxnSpPr>
            <a:cxnSpLocks/>
            <a:stCxn id="22" idx="2"/>
          </p:cNvCxnSpPr>
          <p:nvPr/>
        </p:nvCxnSpPr>
        <p:spPr>
          <a:xfrm>
            <a:off x="2536466" y="4871561"/>
            <a:ext cx="7951" cy="241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99343B5-8617-3C28-98E1-7A6A7AFF5C2F}"/>
              </a:ext>
            </a:extLst>
          </p:cNvPr>
          <p:cNvSpPr txBox="1"/>
          <p:nvPr/>
        </p:nvSpPr>
        <p:spPr>
          <a:xfrm>
            <a:off x="855662" y="6279278"/>
            <a:ext cx="8077852" cy="646331"/>
          </a:xfrm>
          <a:prstGeom prst="rect">
            <a:avLst/>
          </a:prstGeom>
          <a:noFill/>
        </p:spPr>
        <p:txBody>
          <a:bodyPr wrap="none" rtlCol="0">
            <a:spAutoFit/>
          </a:bodyPr>
          <a:lstStyle/>
          <a:p>
            <a:r>
              <a:rPr lang="en-US" sz="1800" dirty="0">
                <a:solidFill>
                  <a:schemeClr val="accent3">
                    <a:lumMod val="25000"/>
                  </a:schemeClr>
                </a:solidFill>
                <a:latin typeface="Abadi" panose="020B0604020104020204" pitchFamily="34" charset="0"/>
              </a:rPr>
              <a:t>GitHub URL: https://github.com/emerkushin/testrepo/blob/main/webscrap.ipynb</a:t>
            </a:r>
          </a:p>
          <a:p>
            <a:endParaRPr lang="ru-RU"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3110</TotalTime>
  <Words>3680</Words>
  <Application>Microsoft Office PowerPoint</Application>
  <PresentationFormat>Widescreen</PresentationFormat>
  <Paragraphs>482</Paragraphs>
  <Slides>49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Calibri</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Evgenii Merkushin</cp:lastModifiedBy>
  <cp:revision>253</cp:revision>
  <dcterms:created xsi:type="dcterms:W3CDTF">2021-04-29T18:58:34Z</dcterms:created>
  <dcterms:modified xsi:type="dcterms:W3CDTF">2024-12-01T09:56:40Z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